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12190400"/>
  <p:notesSz cx="6858000" cy="9144000"/>
  <p:embeddedFontLst>
    <p:embeddedFont>
      <p:font typeface="Quattrocento Sans"/>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6" roundtripDataSignature="AMtx7mhmeYBYoE6OggbQ/jElK7nYBCF6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QuattrocentoSans-regular.fntdata"/><Relationship Id="rId21" Type="http://schemas.openxmlformats.org/officeDocument/2006/relationships/slide" Target="slides/slide16.xml"/><Relationship Id="rId24" Type="http://schemas.openxmlformats.org/officeDocument/2006/relationships/font" Target="fonts/QuattrocentoSans-italic.fntdata"/><Relationship Id="rId23" Type="http://schemas.openxmlformats.org/officeDocument/2006/relationships/font" Target="fonts/QuattrocentoSans-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customschemas.google.com/relationships/presentationmetadata" Target="metadata"/><Relationship Id="rId25" Type="http://schemas.openxmlformats.org/officeDocument/2006/relationships/font" Target="fonts/Quattrocento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pt-P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8" name="Google Shape;88;p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6" name="Google Shape;166;p1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2" name="Google Shape;172;p1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1" name="Google Shape;181;p1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0" name="Google Shape;190;p1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7" name="Google Shape;197;p3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4" name="Google Shape;204;p1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0" name="Google Shape;210;p1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1" name="Google Shape;101;p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8" name="Google Shape;108;p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5" name="Google Shape;125;p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pt-PT"/>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9" name="Google Shape;159;p1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o de título">
  <p:cSld name="Diapositivo de título">
    <p:spTree>
      <p:nvGrpSpPr>
        <p:cNvPr id="15" name="Shape 15"/>
        <p:cNvGrpSpPr/>
        <p:nvPr/>
      </p:nvGrpSpPr>
      <p:grpSpPr>
        <a:xfrm>
          <a:off x="0" y="0"/>
          <a:ext cx="0" cy="0"/>
          <a:chOff x="0" y="0"/>
          <a:chExt cx="0" cy="0"/>
        </a:xfrm>
      </p:grpSpPr>
      <p:sp>
        <p:nvSpPr>
          <p:cNvPr id="16" name="Google Shape;16;p20"/>
          <p:cNvSpPr/>
          <p:nvPr/>
        </p:nvSpPr>
        <p:spPr>
          <a:xfrm>
            <a:off x="11145" y="2511374"/>
            <a:ext cx="12190413" cy="1412776"/>
          </a:xfrm>
          <a:prstGeom prst="rect">
            <a:avLst/>
          </a:prstGeom>
          <a:solidFill>
            <a:srgbClr val="C2D59B"/>
          </a:solidFill>
          <a:ln cap="flat" cmpd="sng" w="25400">
            <a:solidFill>
              <a:srgbClr val="C2D59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D6E3BC"/>
              </a:solidFill>
              <a:latin typeface="Calibri"/>
              <a:ea typeface="Calibri"/>
              <a:cs typeface="Calibri"/>
              <a:sym typeface="Calibri"/>
            </a:endParaRPr>
          </a:p>
        </p:txBody>
      </p:sp>
      <p:sp>
        <p:nvSpPr>
          <p:cNvPr id="17" name="Google Shape;17;p20"/>
          <p:cNvSpPr txBox="1"/>
          <p:nvPr/>
        </p:nvSpPr>
        <p:spPr>
          <a:xfrm>
            <a:off x="1270670" y="2432108"/>
            <a:ext cx="9320481" cy="156966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800"/>
              <a:buFont typeface="Arial"/>
              <a:buNone/>
            </a:pPr>
            <a:r>
              <a:rPr b="0" i="0" lang="pt-PT" sz="4800" u="none" cap="none" strike="noStrike">
                <a:solidFill>
                  <a:srgbClr val="7F7F7F"/>
                </a:solidFill>
                <a:latin typeface="Verdana"/>
                <a:ea typeface="Verdana"/>
                <a:cs typeface="Verdana"/>
                <a:sym typeface="Verdana"/>
              </a:rPr>
              <a:t>Estratégia Empresarial e Avaliação de Projetos</a:t>
            </a:r>
            <a:endParaRPr b="0" i="0" sz="1400" u="none" cap="none" strike="noStrike">
              <a:solidFill>
                <a:srgbClr val="000000"/>
              </a:solidFill>
              <a:latin typeface="Arial"/>
              <a:ea typeface="Arial"/>
              <a:cs typeface="Arial"/>
              <a:sym typeface="Arial"/>
            </a:endParaRPr>
          </a:p>
        </p:txBody>
      </p:sp>
      <p:sp>
        <p:nvSpPr>
          <p:cNvPr id="18" name="Google Shape;18;p20"/>
          <p:cNvSpPr txBox="1"/>
          <p:nvPr/>
        </p:nvSpPr>
        <p:spPr>
          <a:xfrm>
            <a:off x="3107184" y="5107787"/>
            <a:ext cx="5690587" cy="36929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Calibri"/>
              <a:buNone/>
            </a:pPr>
            <a:r>
              <a:rPr b="1" i="0" lang="pt-PT" sz="1800" u="none" cap="none" strike="noStrike">
                <a:solidFill>
                  <a:schemeClr val="dk1"/>
                </a:solidFill>
                <a:latin typeface="Calibri"/>
                <a:ea typeface="Calibri"/>
                <a:cs typeface="Calibri"/>
                <a:sym typeface="Calibri"/>
              </a:rPr>
              <a:t>Luís Mira da Silva | Ana Paiva Brandão | Leonor Santos</a:t>
            </a:r>
            <a:endParaRPr b="1" i="0" sz="1800" u="none" cap="none" strike="noStrike">
              <a:solidFill>
                <a:schemeClr val="dk1"/>
              </a:solidFill>
              <a:latin typeface="Calibri"/>
              <a:ea typeface="Calibri"/>
              <a:cs typeface="Calibri"/>
              <a:sym typeface="Calibri"/>
            </a:endParaRPr>
          </a:p>
        </p:txBody>
      </p:sp>
      <p:pic>
        <p:nvPicPr>
          <p:cNvPr id="19" name="Google Shape;19;p20"/>
          <p:cNvPicPr preferRelativeResize="0"/>
          <p:nvPr/>
        </p:nvPicPr>
        <p:blipFill rotWithShape="1">
          <a:blip r:embed="rId2">
            <a:alphaModFix/>
          </a:blip>
          <a:srcRect b="0" l="0" r="0" t="0"/>
          <a:stretch/>
        </p:blipFill>
        <p:spPr>
          <a:xfrm>
            <a:off x="9169517" y="168472"/>
            <a:ext cx="2843269" cy="86755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7" name="Shape 67"/>
        <p:cNvGrpSpPr/>
        <p:nvPr/>
      </p:nvGrpSpPr>
      <p:grpSpPr>
        <a:xfrm>
          <a:off x="0" y="0"/>
          <a:ext cx="0" cy="0"/>
          <a:chOff x="0" y="0"/>
          <a:chExt cx="0" cy="0"/>
        </a:xfrm>
      </p:grpSpPr>
      <p:sp>
        <p:nvSpPr>
          <p:cNvPr id="68" name="Google Shape;68;p29"/>
          <p:cNvSpPr txBox="1"/>
          <p:nvPr>
            <p:ph type="title"/>
          </p:nvPr>
        </p:nvSpPr>
        <p:spPr>
          <a:xfrm>
            <a:off x="2389406" y="4800600"/>
            <a:ext cx="7314248"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9"/>
          <p:cNvSpPr/>
          <p:nvPr>
            <p:ph idx="2" type="pic"/>
          </p:nvPr>
        </p:nvSpPr>
        <p:spPr>
          <a:xfrm>
            <a:off x="2389406" y="612775"/>
            <a:ext cx="7314248" cy="4114800"/>
          </a:xfrm>
          <a:prstGeom prst="rect">
            <a:avLst/>
          </a:prstGeom>
          <a:noFill/>
          <a:ln>
            <a:noFill/>
          </a:ln>
        </p:spPr>
      </p:sp>
      <p:sp>
        <p:nvSpPr>
          <p:cNvPr id="70" name="Google Shape;70;p29"/>
          <p:cNvSpPr txBox="1"/>
          <p:nvPr>
            <p:ph idx="1" type="body"/>
          </p:nvPr>
        </p:nvSpPr>
        <p:spPr>
          <a:xfrm>
            <a:off x="2389406" y="5367338"/>
            <a:ext cx="7314248"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71" name="Google Shape;71;p29"/>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9"/>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9"/>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4" name="Shape 74"/>
        <p:cNvGrpSpPr/>
        <p:nvPr/>
      </p:nvGrpSpPr>
      <p:grpSpPr>
        <a:xfrm>
          <a:off x="0" y="0"/>
          <a:ext cx="0" cy="0"/>
          <a:chOff x="0" y="0"/>
          <a:chExt cx="0" cy="0"/>
        </a:xfrm>
      </p:grpSpPr>
      <p:sp>
        <p:nvSpPr>
          <p:cNvPr id="75" name="Google Shape;75;p30"/>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0"/>
          <p:cNvSpPr txBox="1"/>
          <p:nvPr>
            <p:ph idx="1" type="body"/>
          </p:nvPr>
        </p:nvSpPr>
        <p:spPr>
          <a:xfrm rot="5400000">
            <a:off x="3832225" y="-1622504"/>
            <a:ext cx="4525963" cy="1097137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30"/>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0"/>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0"/>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e texto" type="vertTitleAndTx">
  <p:cSld name="VERTICAL_TITLE_AND_VERTICAL_TEXT">
    <p:spTree>
      <p:nvGrpSpPr>
        <p:cNvPr id="80" name="Shape 80"/>
        <p:cNvGrpSpPr/>
        <p:nvPr/>
      </p:nvGrpSpPr>
      <p:grpSpPr>
        <a:xfrm>
          <a:off x="0" y="0"/>
          <a:ext cx="0" cy="0"/>
          <a:chOff x="0" y="0"/>
          <a:chExt cx="0" cy="0"/>
        </a:xfrm>
      </p:grpSpPr>
      <p:sp>
        <p:nvSpPr>
          <p:cNvPr id="81" name="Google Shape;81;p31"/>
          <p:cNvSpPr txBox="1"/>
          <p:nvPr>
            <p:ph type="title"/>
          </p:nvPr>
        </p:nvSpPr>
        <p:spPr>
          <a:xfrm rot="5400000">
            <a:off x="7283708" y="1828980"/>
            <a:ext cx="5851525" cy="2742843"/>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1"/>
          <p:cNvSpPr txBox="1"/>
          <p:nvPr>
            <p:ph idx="1" type="body"/>
          </p:nvPr>
        </p:nvSpPr>
        <p:spPr>
          <a:xfrm rot="5400000">
            <a:off x="1696436" y="-812276"/>
            <a:ext cx="5851525" cy="8025355"/>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3" name="Google Shape;83;p31"/>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31"/>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31"/>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squema Personalizado">
  <p:cSld name="Esquema Personalizado">
    <p:spTree>
      <p:nvGrpSpPr>
        <p:cNvPr id="20" name="Shape 20"/>
        <p:cNvGrpSpPr/>
        <p:nvPr/>
      </p:nvGrpSpPr>
      <p:grpSpPr>
        <a:xfrm>
          <a:off x="0" y="0"/>
          <a:ext cx="0" cy="0"/>
          <a:chOff x="0" y="0"/>
          <a:chExt cx="0" cy="0"/>
        </a:xfrm>
      </p:grpSpPr>
      <p:sp>
        <p:nvSpPr>
          <p:cNvPr id="21" name="Google Shape;21;p21"/>
          <p:cNvSpPr/>
          <p:nvPr/>
        </p:nvSpPr>
        <p:spPr>
          <a:xfrm>
            <a:off x="-48676" y="-27384"/>
            <a:ext cx="12239089" cy="1008112"/>
          </a:xfrm>
          <a:prstGeom prst="rect">
            <a:avLst/>
          </a:prstGeom>
          <a:solidFill>
            <a:srgbClr val="C2D59B"/>
          </a:solidFill>
          <a:ln cap="flat" cmpd="sng" w="25400">
            <a:solidFill>
              <a:srgbClr val="C2D59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D6E3BC"/>
              </a:solidFill>
              <a:latin typeface="Calibri"/>
              <a:ea typeface="Calibri"/>
              <a:cs typeface="Calibri"/>
              <a:sym typeface="Calibri"/>
            </a:endParaRPr>
          </a:p>
        </p:txBody>
      </p:sp>
      <p:sp>
        <p:nvSpPr>
          <p:cNvPr id="22" name="Google Shape;22;p21"/>
          <p:cNvSpPr txBox="1"/>
          <p:nvPr/>
        </p:nvSpPr>
        <p:spPr>
          <a:xfrm>
            <a:off x="1" y="6525345"/>
            <a:ext cx="3781654" cy="2769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pt-PT" sz="1200" u="none" cap="none" strike="noStrike">
                <a:solidFill>
                  <a:schemeClr val="dk1"/>
                </a:solidFill>
                <a:latin typeface="Verdana"/>
                <a:ea typeface="Verdana"/>
                <a:cs typeface="Verdana"/>
                <a:sym typeface="Verdana"/>
              </a:rPr>
              <a:t>Estratégia Empresarial e Avaliação de Projetos</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objecto" type="obj">
  <p:cSld name="OBJECT">
    <p:spTree>
      <p:nvGrpSpPr>
        <p:cNvPr id="23" name="Shape 23"/>
        <p:cNvGrpSpPr/>
        <p:nvPr/>
      </p:nvGrpSpPr>
      <p:grpSpPr>
        <a:xfrm>
          <a:off x="0" y="0"/>
          <a:ext cx="0" cy="0"/>
          <a:chOff x="0" y="0"/>
          <a:chExt cx="0" cy="0"/>
        </a:xfrm>
      </p:grpSpPr>
      <p:sp>
        <p:nvSpPr>
          <p:cNvPr id="24" name="Google Shape;24;p22"/>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2"/>
          <p:cNvSpPr txBox="1"/>
          <p:nvPr>
            <p:ph idx="1" type="body"/>
          </p:nvPr>
        </p:nvSpPr>
        <p:spPr>
          <a:xfrm>
            <a:off x="609521" y="1600201"/>
            <a:ext cx="10971372"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6" name="Google Shape;26;p22"/>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2"/>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2"/>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cção" type="secHead">
  <p:cSld name="SECTION_HEADER">
    <p:spTree>
      <p:nvGrpSpPr>
        <p:cNvPr id="29" name="Shape 29"/>
        <p:cNvGrpSpPr/>
        <p:nvPr/>
      </p:nvGrpSpPr>
      <p:grpSpPr>
        <a:xfrm>
          <a:off x="0" y="0"/>
          <a:ext cx="0" cy="0"/>
          <a:chOff x="0" y="0"/>
          <a:chExt cx="0" cy="0"/>
        </a:xfrm>
      </p:grpSpPr>
      <p:sp>
        <p:nvSpPr>
          <p:cNvPr id="30" name="Google Shape;30;p23"/>
          <p:cNvSpPr txBox="1"/>
          <p:nvPr>
            <p:ph type="title"/>
          </p:nvPr>
        </p:nvSpPr>
        <p:spPr>
          <a:xfrm>
            <a:off x="962959" y="4406901"/>
            <a:ext cx="10361851"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3"/>
          <p:cNvSpPr txBox="1"/>
          <p:nvPr>
            <p:ph idx="1" type="body"/>
          </p:nvPr>
        </p:nvSpPr>
        <p:spPr>
          <a:xfrm>
            <a:off x="962959" y="2906713"/>
            <a:ext cx="10361851"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2" name="Google Shape;32;p23"/>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3"/>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3"/>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Duplo" type="twoObj">
  <p:cSld name="TWO_OBJECTS">
    <p:spTree>
      <p:nvGrpSpPr>
        <p:cNvPr id="35" name="Shape 35"/>
        <p:cNvGrpSpPr/>
        <p:nvPr/>
      </p:nvGrpSpPr>
      <p:grpSpPr>
        <a:xfrm>
          <a:off x="0" y="0"/>
          <a:ext cx="0" cy="0"/>
          <a:chOff x="0" y="0"/>
          <a:chExt cx="0" cy="0"/>
        </a:xfrm>
      </p:grpSpPr>
      <p:sp>
        <p:nvSpPr>
          <p:cNvPr id="36" name="Google Shape;36;p24"/>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4"/>
          <p:cNvSpPr txBox="1"/>
          <p:nvPr>
            <p:ph idx="1" type="body"/>
          </p:nvPr>
        </p:nvSpPr>
        <p:spPr>
          <a:xfrm>
            <a:off x="609521" y="1600201"/>
            <a:ext cx="5384099"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8" name="Google Shape;38;p24"/>
          <p:cNvSpPr txBox="1"/>
          <p:nvPr>
            <p:ph idx="2" type="body"/>
          </p:nvPr>
        </p:nvSpPr>
        <p:spPr>
          <a:xfrm>
            <a:off x="6196793" y="1600201"/>
            <a:ext cx="5384099"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9" name="Google Shape;39;p24"/>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4"/>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4"/>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2" name="Shape 42"/>
        <p:cNvGrpSpPr/>
        <p:nvPr/>
      </p:nvGrpSpPr>
      <p:grpSpPr>
        <a:xfrm>
          <a:off x="0" y="0"/>
          <a:ext cx="0" cy="0"/>
          <a:chOff x="0" y="0"/>
          <a:chExt cx="0" cy="0"/>
        </a:xfrm>
      </p:grpSpPr>
      <p:sp>
        <p:nvSpPr>
          <p:cNvPr id="43" name="Google Shape;43;p25"/>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5"/>
          <p:cNvSpPr txBox="1"/>
          <p:nvPr>
            <p:ph idx="1" type="body"/>
          </p:nvPr>
        </p:nvSpPr>
        <p:spPr>
          <a:xfrm>
            <a:off x="609521" y="1535113"/>
            <a:ext cx="5386216"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25"/>
          <p:cNvSpPr txBox="1"/>
          <p:nvPr>
            <p:ph idx="2" type="body"/>
          </p:nvPr>
        </p:nvSpPr>
        <p:spPr>
          <a:xfrm>
            <a:off x="609521" y="2174875"/>
            <a:ext cx="5386216"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25"/>
          <p:cNvSpPr txBox="1"/>
          <p:nvPr>
            <p:ph idx="3" type="body"/>
          </p:nvPr>
        </p:nvSpPr>
        <p:spPr>
          <a:xfrm>
            <a:off x="6192561" y="1535113"/>
            <a:ext cx="5388332"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25"/>
          <p:cNvSpPr txBox="1"/>
          <p:nvPr>
            <p:ph idx="4" type="body"/>
          </p:nvPr>
        </p:nvSpPr>
        <p:spPr>
          <a:xfrm>
            <a:off x="6192561" y="2174875"/>
            <a:ext cx="5388332"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25"/>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5"/>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5"/>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 título" type="titleOnly">
  <p:cSld name="TITLE_ONLY">
    <p:spTree>
      <p:nvGrpSpPr>
        <p:cNvPr id="51" name="Shape 51"/>
        <p:cNvGrpSpPr/>
        <p:nvPr/>
      </p:nvGrpSpPr>
      <p:grpSpPr>
        <a:xfrm>
          <a:off x="0" y="0"/>
          <a:ext cx="0" cy="0"/>
          <a:chOff x="0" y="0"/>
          <a:chExt cx="0" cy="0"/>
        </a:xfrm>
      </p:grpSpPr>
      <p:sp>
        <p:nvSpPr>
          <p:cNvPr id="52" name="Google Shape;52;p26"/>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6"/>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6"/>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6"/>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6" name="Shape 56"/>
        <p:cNvGrpSpPr/>
        <p:nvPr/>
      </p:nvGrpSpPr>
      <p:grpSpPr>
        <a:xfrm>
          <a:off x="0" y="0"/>
          <a:ext cx="0" cy="0"/>
          <a:chOff x="0" y="0"/>
          <a:chExt cx="0" cy="0"/>
        </a:xfrm>
      </p:grpSpPr>
      <p:sp>
        <p:nvSpPr>
          <p:cNvPr id="57" name="Google Shape;57;p27"/>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7"/>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7"/>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60" name="Shape 60"/>
        <p:cNvGrpSpPr/>
        <p:nvPr/>
      </p:nvGrpSpPr>
      <p:grpSpPr>
        <a:xfrm>
          <a:off x="0" y="0"/>
          <a:ext cx="0" cy="0"/>
          <a:chOff x="0" y="0"/>
          <a:chExt cx="0" cy="0"/>
        </a:xfrm>
      </p:grpSpPr>
      <p:sp>
        <p:nvSpPr>
          <p:cNvPr id="61" name="Google Shape;61;p28"/>
          <p:cNvSpPr txBox="1"/>
          <p:nvPr>
            <p:ph type="title"/>
          </p:nvPr>
        </p:nvSpPr>
        <p:spPr>
          <a:xfrm>
            <a:off x="609521" y="273050"/>
            <a:ext cx="4010562"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8"/>
          <p:cNvSpPr txBox="1"/>
          <p:nvPr>
            <p:ph idx="1" type="body"/>
          </p:nvPr>
        </p:nvSpPr>
        <p:spPr>
          <a:xfrm>
            <a:off x="4766113" y="273051"/>
            <a:ext cx="6814779"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3" name="Google Shape;63;p28"/>
          <p:cNvSpPr txBox="1"/>
          <p:nvPr>
            <p:ph idx="2" type="body"/>
          </p:nvPr>
        </p:nvSpPr>
        <p:spPr>
          <a:xfrm>
            <a:off x="609521" y="1435101"/>
            <a:ext cx="4010562"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4" name="Google Shape;64;p28"/>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8"/>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8"/>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609521" y="274638"/>
            <a:ext cx="10971372"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609521" y="1600201"/>
            <a:ext cx="10971372"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9"/>
          <p:cNvSpPr txBox="1"/>
          <p:nvPr>
            <p:ph idx="10" type="dt"/>
          </p:nvPr>
        </p:nvSpPr>
        <p:spPr>
          <a:xfrm>
            <a:off x="609521" y="6356351"/>
            <a:ext cx="284443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9"/>
          <p:cNvSpPr txBox="1"/>
          <p:nvPr>
            <p:ph idx="11" type="ftr"/>
          </p:nvPr>
        </p:nvSpPr>
        <p:spPr>
          <a:xfrm>
            <a:off x="4165058" y="6356351"/>
            <a:ext cx="3860297"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9"/>
          <p:cNvSpPr txBox="1"/>
          <p:nvPr>
            <p:ph idx="12" type="sldNum"/>
          </p:nvPr>
        </p:nvSpPr>
        <p:spPr>
          <a:xfrm>
            <a:off x="8736463" y="6356351"/>
            <a:ext cx="284443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P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udacity.com/course/ep245" TargetMode="External"/><Relationship Id="rId4" Type="http://schemas.openxmlformats.org/officeDocument/2006/relationships/hyperlink" Target="https://canvanizer.com/" TargetMode="External"/><Relationship Id="rId5" Type="http://schemas.openxmlformats.org/officeDocument/2006/relationships/image" Target="../media/image5.jpg"/><Relationship Id="rId6" Type="http://schemas.openxmlformats.org/officeDocument/2006/relationships/image" Target="../media/image10.jpg"/><Relationship Id="rId7"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9.jpg"/><Relationship Id="rId4" Type="http://schemas.openxmlformats.org/officeDocument/2006/relationships/image" Target="../media/image3.jpg"/><Relationship Id="rId5" Type="http://schemas.openxmlformats.org/officeDocument/2006/relationships/image" Target="../media/image1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png"/><Relationship Id="rId4" Type="http://schemas.openxmlformats.org/officeDocument/2006/relationships/hyperlink" Target="https://docs.google.com/spreadsheets/d/1BAQRnShzFQLwZpK92G0bc0Tese0xbXrYjMF2xsjMbhQ/edit?usp=shar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
          <p:cNvSpPr txBox="1"/>
          <p:nvPr/>
        </p:nvSpPr>
        <p:spPr>
          <a:xfrm>
            <a:off x="326057" y="274638"/>
            <a:ext cx="10971372" cy="1143000"/>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600"/>
              </a:spcAft>
              <a:buClr>
                <a:srgbClr val="000000"/>
              </a:buClr>
              <a:buSzPts val="4400"/>
              <a:buFont typeface="Arial"/>
              <a:buNone/>
            </a:pPr>
            <a:r>
              <a:rPr b="0" i="0" lang="pt-PT" sz="4400" u="none" cap="none" strike="noStrike">
                <a:solidFill>
                  <a:schemeClr val="dk1"/>
                </a:solidFill>
                <a:latin typeface="Calibri"/>
                <a:ea typeface="Calibri"/>
                <a:cs typeface="Calibri"/>
                <a:sym typeface="Calibri"/>
              </a:rPr>
              <a:t>Aula Inicial EEAP</a:t>
            </a:r>
            <a:endParaRPr b="0" i="0" sz="1400" u="none" cap="none" strike="noStrike">
              <a:solidFill>
                <a:srgbClr val="000000"/>
              </a:solidFill>
              <a:latin typeface="Arial"/>
              <a:ea typeface="Arial"/>
              <a:cs typeface="Arial"/>
              <a:sym typeface="Arial"/>
            </a:endParaRPr>
          </a:p>
        </p:txBody>
      </p:sp>
      <p:sp>
        <p:nvSpPr>
          <p:cNvPr id="91" name="Google Shape;91;p1"/>
          <p:cNvSpPr txBox="1"/>
          <p:nvPr/>
        </p:nvSpPr>
        <p:spPr>
          <a:xfrm>
            <a:off x="1828006" y="5081376"/>
            <a:ext cx="8534400" cy="338554"/>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1" i="0" lang="pt-PT" sz="1600" u="none" cap="none" strike="noStrike">
                <a:solidFill>
                  <a:srgbClr val="000000"/>
                </a:solidFill>
                <a:latin typeface="Arial"/>
                <a:ea typeface="Arial"/>
                <a:cs typeface="Arial"/>
                <a:sym typeface="Arial"/>
              </a:rPr>
              <a:t>Luís Mira da Silva | Francisco Gomes da Silva | Leonor Santos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3"/>
          <p:cNvSpPr txBox="1"/>
          <p:nvPr/>
        </p:nvSpPr>
        <p:spPr>
          <a:xfrm>
            <a:off x="50925" y="188641"/>
            <a:ext cx="4339650"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Informação da UC</a:t>
            </a:r>
            <a:endParaRPr b="0" i="0" sz="1400" u="none" cap="none" strike="noStrike">
              <a:solidFill>
                <a:srgbClr val="000000"/>
              </a:solidFill>
              <a:latin typeface="Arial"/>
              <a:ea typeface="Arial"/>
              <a:cs typeface="Arial"/>
              <a:sym typeface="Arial"/>
            </a:endParaRPr>
          </a:p>
        </p:txBody>
      </p:sp>
      <p:sp>
        <p:nvSpPr>
          <p:cNvPr id="169" name="Google Shape;169;p13"/>
          <p:cNvSpPr txBox="1"/>
          <p:nvPr/>
        </p:nvSpPr>
        <p:spPr>
          <a:xfrm>
            <a:off x="262558" y="1700808"/>
            <a:ext cx="11809312" cy="4493538"/>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595959"/>
              </a:buClr>
              <a:buSzPts val="2200"/>
              <a:buFont typeface="Arial"/>
              <a:buChar char="•"/>
            </a:pPr>
            <a:r>
              <a:rPr b="0" i="0" lang="pt-PT" sz="2200" u="none" cap="none" strike="noStrike">
                <a:solidFill>
                  <a:srgbClr val="595959"/>
                </a:solidFill>
                <a:latin typeface="Quattrocento Sans"/>
                <a:ea typeface="Quattrocento Sans"/>
                <a:cs typeface="Quattrocento Sans"/>
                <a:sym typeface="Quattrocento Sans"/>
              </a:rPr>
              <a:t>Informação e documentação dos </a:t>
            </a:r>
            <a:r>
              <a:rPr b="1" i="0" lang="pt-PT" sz="2200" u="none" cap="none" strike="noStrike">
                <a:solidFill>
                  <a:srgbClr val="595959"/>
                </a:solidFill>
                <a:latin typeface="Quattrocento Sans"/>
                <a:ea typeface="Quattrocento Sans"/>
                <a:cs typeface="Quattrocento Sans"/>
                <a:sym typeface="Quattrocento Sans"/>
              </a:rPr>
              <a:t>docentes - FenixEdu</a:t>
            </a:r>
            <a:r>
              <a:rPr b="0" i="0" lang="pt-PT" sz="2200" u="none" cap="none" strike="noStrike">
                <a:solidFill>
                  <a:srgbClr val="595959"/>
                </a:solidFill>
                <a:latin typeface="Quattrocento Sans"/>
                <a:ea typeface="Quattrocento Sans"/>
                <a:cs typeface="Quattrocento Sans"/>
                <a:sym typeface="Quattrocento Sans"/>
              </a:rPr>
              <a:t>:</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0"/>
              </a:spcBef>
              <a:spcAft>
                <a:spcPts val="0"/>
              </a:spcAft>
              <a:buClr>
                <a:srgbClr val="595959"/>
              </a:buClr>
              <a:buSzPts val="2200"/>
              <a:buFont typeface="Noto Sans Symbols"/>
              <a:buChar char="✔"/>
            </a:pPr>
            <a:r>
              <a:rPr b="0" i="0" lang="pt-PT" sz="2200" u="none" cap="none" strike="noStrike">
                <a:solidFill>
                  <a:srgbClr val="595959"/>
                </a:solidFill>
                <a:latin typeface="Quattrocento Sans"/>
                <a:ea typeface="Quattrocento Sans"/>
                <a:cs typeface="Quattrocento Sans"/>
                <a:sym typeface="Quattrocento Sans"/>
              </a:rPr>
              <a:t>Documentos e material de apoio</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0"/>
              </a:spcBef>
              <a:spcAft>
                <a:spcPts val="0"/>
              </a:spcAft>
              <a:buClr>
                <a:srgbClr val="595959"/>
              </a:buClr>
              <a:buSzPts val="2200"/>
              <a:buFont typeface="Noto Sans Symbols"/>
              <a:buChar char="✔"/>
            </a:pPr>
            <a:r>
              <a:rPr b="0" i="0" lang="pt-PT" sz="2200" u="none" cap="none" strike="noStrike">
                <a:solidFill>
                  <a:srgbClr val="595959"/>
                </a:solidFill>
                <a:latin typeface="Quattrocento Sans"/>
                <a:ea typeface="Quattrocento Sans"/>
                <a:cs typeface="Quattrocento Sans"/>
                <a:sym typeface="Quattrocento Sans"/>
              </a:rPr>
              <a:t>Todo o tipo de informações relevantes à disciplina</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200"/>
              <a:buFont typeface="Arial"/>
              <a:buChar char="•"/>
            </a:pPr>
            <a:r>
              <a:rPr b="0" i="0" lang="pt-PT" sz="2200" u="none" cap="none" strike="noStrike">
                <a:solidFill>
                  <a:srgbClr val="595959"/>
                </a:solidFill>
                <a:latin typeface="Quattrocento Sans"/>
                <a:ea typeface="Quattrocento Sans"/>
                <a:cs typeface="Quattrocento Sans"/>
                <a:sym typeface="Quattrocento Sans"/>
              </a:rPr>
              <a:t>Grupos e trabalhos dos </a:t>
            </a:r>
            <a:r>
              <a:rPr b="1" i="0" lang="pt-PT" sz="2200" u="none" cap="none" strike="noStrike">
                <a:solidFill>
                  <a:srgbClr val="595959"/>
                </a:solidFill>
                <a:latin typeface="Quattrocento Sans"/>
                <a:ea typeface="Quattrocento Sans"/>
                <a:cs typeface="Quattrocento Sans"/>
                <a:sym typeface="Quattrocento Sans"/>
              </a:rPr>
              <a:t>alunos – Google Drive</a:t>
            </a:r>
            <a:r>
              <a:rPr b="0" i="0" lang="pt-PT" sz="2200" u="none" cap="none" strike="noStrike">
                <a:solidFill>
                  <a:srgbClr val="595959"/>
                </a:solidFill>
                <a:latin typeface="Quattrocento Sans"/>
                <a:ea typeface="Quattrocento Sans"/>
                <a:cs typeface="Quattrocento Sans"/>
                <a:sym typeface="Quattrocento Sans"/>
              </a:rPr>
              <a:t>:</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0"/>
              </a:spcBef>
              <a:spcAft>
                <a:spcPts val="0"/>
              </a:spcAft>
              <a:buClr>
                <a:srgbClr val="595959"/>
              </a:buClr>
              <a:buSzPts val="2200"/>
              <a:buFont typeface="Noto Sans Symbols"/>
              <a:buChar char="✔"/>
            </a:pPr>
            <a:r>
              <a:rPr b="0" i="0" lang="pt-PT" sz="2200" u="none" cap="none" strike="noStrike">
                <a:solidFill>
                  <a:srgbClr val="595959"/>
                </a:solidFill>
                <a:latin typeface="Quattrocento Sans"/>
                <a:ea typeface="Quattrocento Sans"/>
                <a:cs typeface="Quattrocento Sans"/>
                <a:sym typeface="Quattrocento Sans"/>
              </a:rPr>
              <a:t>Fazer upload dos trabalhos nas pastas partilhadas, todas as semanas</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0"/>
              </a:spcBef>
              <a:spcAft>
                <a:spcPts val="0"/>
              </a:spcAft>
              <a:buClr>
                <a:srgbClr val="595959"/>
              </a:buClr>
              <a:buSzPts val="2200"/>
              <a:buFont typeface="Noto Sans Symbols"/>
              <a:buChar char="✔"/>
            </a:pPr>
            <a:r>
              <a:rPr b="0" i="0" lang="pt-PT" sz="2200" u="none" cap="none" strike="noStrike">
                <a:solidFill>
                  <a:srgbClr val="595959"/>
                </a:solidFill>
                <a:latin typeface="Quattrocento Sans"/>
                <a:ea typeface="Quattrocento Sans"/>
                <a:cs typeface="Quattrocento Sans"/>
                <a:sym typeface="Quattrocento Sans"/>
              </a:rPr>
              <a:t>Podem colocar nestas pastas todo o tipo de informação, relacionada com a disciplina (e.g. follow-up das entrevistas através de fotografias ou vídeos)</a:t>
            </a:r>
            <a:endParaRPr b="0" i="0" sz="1400" u="none" cap="none" strike="noStrike">
              <a:solidFill>
                <a:srgbClr val="000000"/>
              </a:solidFill>
              <a:latin typeface="Arial"/>
              <a:ea typeface="Arial"/>
              <a:cs typeface="Arial"/>
              <a:sym typeface="Arial"/>
            </a:endParaRPr>
          </a:p>
          <a:p>
            <a:pPr indent="-146050" lvl="1" marL="742950" marR="0" rtl="0" algn="l">
              <a:lnSpc>
                <a:spcPct val="100000"/>
              </a:lnSpc>
              <a:spcBef>
                <a:spcPts val="0"/>
              </a:spcBef>
              <a:spcAft>
                <a:spcPts val="0"/>
              </a:spcAft>
              <a:buClr>
                <a:schemeClr val="dk1"/>
              </a:buClr>
              <a:buSzPts val="2200"/>
              <a:buFont typeface="Noto Sans Symbols"/>
              <a:buNone/>
            </a:pPr>
            <a:r>
              <a:t/>
            </a:r>
            <a:endParaRPr b="0" i="0" sz="22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200"/>
              <a:buFont typeface="Arial"/>
              <a:buChar char="•"/>
            </a:pPr>
            <a:r>
              <a:rPr b="0" i="0" lang="pt-PT" sz="2200" u="none" cap="none" strike="noStrike">
                <a:solidFill>
                  <a:srgbClr val="595959"/>
                </a:solidFill>
                <a:latin typeface="Quattrocento Sans"/>
                <a:ea typeface="Quattrocento Sans"/>
                <a:cs typeface="Quattrocento Sans"/>
                <a:sym typeface="Quattrocento Sans"/>
              </a:rPr>
              <a:t>Grupo </a:t>
            </a:r>
            <a:r>
              <a:rPr b="1" i="0" lang="pt-PT" sz="2200" u="none" cap="none" strike="noStrike">
                <a:solidFill>
                  <a:srgbClr val="595959"/>
                </a:solidFill>
                <a:latin typeface="Quattrocento Sans"/>
                <a:ea typeface="Quattrocento Sans"/>
                <a:cs typeface="Quattrocento Sans"/>
                <a:sym typeface="Quattrocento Sans"/>
              </a:rPr>
              <a:t>WhatsApp</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0"/>
              </a:spcBef>
              <a:spcAft>
                <a:spcPts val="0"/>
              </a:spcAft>
              <a:buClr>
                <a:srgbClr val="595959"/>
              </a:buClr>
              <a:buSzPts val="2200"/>
              <a:buFont typeface="Noto Sans Symbols"/>
              <a:buChar char="✔"/>
            </a:pPr>
            <a:r>
              <a:rPr b="0" i="0" lang="pt-PT" sz="2200" u="none" cap="none" strike="noStrike">
                <a:solidFill>
                  <a:srgbClr val="595959"/>
                </a:solidFill>
                <a:latin typeface="Quattrocento Sans"/>
                <a:ea typeface="Quattrocento Sans"/>
                <a:cs typeface="Quattrocento Sans"/>
                <a:sym typeface="Quattrocento Sans"/>
              </a:rPr>
              <a:t>Informações e discussão sobre os temas da disciplina</a:t>
            </a:r>
            <a:endParaRPr b="0" i="0" sz="1400" u="none" cap="none" strike="noStrike">
              <a:solidFill>
                <a:srgbClr val="000000"/>
              </a:solidFill>
              <a:latin typeface="Arial"/>
              <a:ea typeface="Arial"/>
              <a:cs typeface="Arial"/>
              <a:sym typeface="Arial"/>
            </a:endParaRPr>
          </a:p>
          <a:p>
            <a:pPr indent="-146050" lvl="1" marL="742950" marR="0" rtl="0" algn="l">
              <a:lnSpc>
                <a:spcPct val="100000"/>
              </a:lnSpc>
              <a:spcBef>
                <a:spcPts val="0"/>
              </a:spcBef>
              <a:spcAft>
                <a:spcPts val="0"/>
              </a:spcAft>
              <a:buClr>
                <a:schemeClr val="dk1"/>
              </a:buClr>
              <a:buSzPts val="2200"/>
              <a:buFont typeface="Noto Sans Symbols"/>
              <a:buNone/>
            </a:pPr>
            <a:r>
              <a:t/>
            </a:r>
            <a:endParaRPr b="0" i="0" sz="2200" u="none" cap="none" strike="noStrike">
              <a:solidFill>
                <a:srgbClr val="595959"/>
              </a:solidFill>
              <a:latin typeface="Quattrocento Sans"/>
              <a:ea typeface="Quattrocento Sans"/>
              <a:cs typeface="Quattrocento Sans"/>
              <a:sym typeface="Quattrocento Sans"/>
            </a:endParaRPr>
          </a:p>
          <a:p>
            <a:pPr indent="-146050" lvl="1" marL="742950" marR="0" rtl="0" algn="l">
              <a:lnSpc>
                <a:spcPct val="100000"/>
              </a:lnSpc>
              <a:spcBef>
                <a:spcPts val="0"/>
              </a:spcBef>
              <a:spcAft>
                <a:spcPts val="0"/>
              </a:spcAft>
              <a:buClr>
                <a:schemeClr val="dk1"/>
              </a:buClr>
              <a:buSzPts val="2200"/>
              <a:buFont typeface="Noto Sans Symbols"/>
              <a:buNone/>
            </a:pPr>
            <a:r>
              <a:t/>
            </a:r>
            <a:endParaRPr b="0" i="0" sz="2200" u="none" cap="none" strike="noStrike">
              <a:solidFill>
                <a:srgbClr val="595959"/>
              </a:solidFill>
              <a:latin typeface="Quattrocento Sans"/>
              <a:ea typeface="Quattrocento Sans"/>
              <a:cs typeface="Quattrocento Sans"/>
              <a:sym typeface="Quattrocento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4"/>
          <p:cNvSpPr txBox="1"/>
          <p:nvPr/>
        </p:nvSpPr>
        <p:spPr>
          <a:xfrm>
            <a:off x="50925" y="188641"/>
            <a:ext cx="4923143"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Material de Apoio EE</a:t>
            </a:r>
            <a:endParaRPr b="0" i="0" sz="1400" u="none" cap="none" strike="noStrike">
              <a:solidFill>
                <a:srgbClr val="000000"/>
              </a:solidFill>
              <a:latin typeface="Arial"/>
              <a:ea typeface="Arial"/>
              <a:cs typeface="Arial"/>
              <a:sym typeface="Arial"/>
            </a:endParaRPr>
          </a:p>
        </p:txBody>
      </p:sp>
      <p:sp>
        <p:nvSpPr>
          <p:cNvPr id="175" name="Google Shape;175;p14"/>
          <p:cNvSpPr txBox="1"/>
          <p:nvPr/>
        </p:nvSpPr>
        <p:spPr>
          <a:xfrm>
            <a:off x="550591" y="1196752"/>
            <a:ext cx="10945216" cy="42165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t/>
            </a:r>
            <a:endParaRPr b="1" i="0" sz="28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Vídeos: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Feitos pelos alunos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2400"/>
              <a:buFont typeface="Arial"/>
              <a:buChar char="•"/>
            </a:pPr>
            <a:r>
              <a:rPr b="0" i="0" lang="pt-PT" sz="2400" u="sng" cap="none" strike="noStrike">
                <a:solidFill>
                  <a:schemeClr val="dk1"/>
                </a:solidFill>
                <a:latin typeface="Calibri"/>
                <a:ea typeface="Calibri"/>
                <a:cs typeface="Calibri"/>
                <a:sym typeface="Calibri"/>
                <a:hlinkClick r:id="rId3">
                  <a:extLst>
                    <a:ext uri="{A12FA001-AC4F-418D-AE19-62706E023703}">
                      <ahyp:hlinkClr val="tx"/>
                    </a:ext>
                  </a:extLst>
                </a:hlinkClick>
              </a:rPr>
              <a:t>https://www.udacity.com/course/ep245</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Livros: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595959"/>
              </a:buClr>
              <a:buSzPts val="2400"/>
              <a:buFont typeface="Arial"/>
              <a:buChar char="•"/>
            </a:pPr>
            <a:r>
              <a:rPr b="0" i="1" lang="pt-PT" sz="2400" u="none" cap="none" strike="noStrike">
                <a:solidFill>
                  <a:srgbClr val="595959"/>
                </a:solidFill>
                <a:latin typeface="Quattrocento Sans"/>
                <a:ea typeface="Quattrocento Sans"/>
                <a:cs typeface="Quattrocento Sans"/>
                <a:sym typeface="Quattrocento Sans"/>
              </a:rPr>
              <a:t>The Startup Owner’s Manual</a:t>
            </a:r>
            <a:r>
              <a:rPr b="0" i="0" lang="pt-PT" sz="2400" u="none" cap="none" strike="noStrike">
                <a:solidFill>
                  <a:srgbClr val="595959"/>
                </a:solidFill>
                <a:latin typeface="Quattrocento Sans"/>
                <a:ea typeface="Quattrocento Sans"/>
                <a:cs typeface="Quattrocento Sans"/>
                <a:sym typeface="Quattrocento Sans"/>
              </a:rPr>
              <a:t>. Steve Blank e Bob Dorf</a:t>
            </a:r>
            <a:endParaRPr b="0" i="0"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1" lang="pt-PT" sz="2400" u="none" cap="none" strike="noStrike">
                <a:solidFill>
                  <a:srgbClr val="595959"/>
                </a:solidFill>
                <a:latin typeface="Quattrocento Sans"/>
                <a:ea typeface="Quattrocento Sans"/>
                <a:cs typeface="Quattrocento Sans"/>
                <a:sym typeface="Quattrocento Sans"/>
              </a:rPr>
              <a:t>Bussiness Model Generation</a:t>
            </a:r>
            <a:r>
              <a:rPr b="0" i="0" lang="pt-PT" sz="2400" u="none" cap="none" strike="noStrike">
                <a:solidFill>
                  <a:srgbClr val="595959"/>
                </a:solidFill>
                <a:latin typeface="Quattrocento Sans"/>
                <a:ea typeface="Quattrocento Sans"/>
                <a:cs typeface="Quattrocento Sans"/>
                <a:sym typeface="Quattrocento Sans"/>
              </a:rPr>
              <a:t>. Alexander Osterwalder, </a:t>
            </a:r>
            <a:r>
              <a:rPr b="0" i="1" lang="pt-PT" sz="2400" u="none" cap="none" strike="noStrike">
                <a:solidFill>
                  <a:srgbClr val="595959"/>
                </a:solidFill>
                <a:latin typeface="Quattrocento Sans"/>
                <a:ea typeface="Quattrocento Sans"/>
                <a:cs typeface="Quattrocento Sans"/>
                <a:sym typeface="Quattrocento Sans"/>
              </a:rPr>
              <a:t>et. al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1"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Tela do Modelo de Negócios: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chemeClr val="dk1"/>
              </a:buClr>
              <a:buSzPts val="2400"/>
              <a:buFont typeface="Arial"/>
              <a:buChar char="•"/>
            </a:pPr>
            <a:r>
              <a:rPr b="0" i="0" lang="pt-PT" sz="2400" u="sng" cap="none" strike="noStrike">
                <a:solidFill>
                  <a:schemeClr val="dk1"/>
                </a:solidFill>
                <a:latin typeface="Calibri"/>
                <a:ea typeface="Calibri"/>
                <a:cs typeface="Calibri"/>
                <a:sym typeface="Calibri"/>
                <a:hlinkClick r:id="rId4">
                  <a:extLst>
                    <a:ext uri="{A12FA001-AC4F-418D-AE19-62706E023703}">
                      <ahyp:hlinkClr val="tx"/>
                    </a:ext>
                  </a:extLst>
                </a:hlinkClick>
              </a:rPr>
              <a:t>canvanizer.com</a:t>
            </a:r>
            <a:endParaRPr b="0" i="0" sz="2400" u="none" cap="none" strike="noStrike">
              <a:solidFill>
                <a:schemeClr val="dk1"/>
              </a:solidFill>
              <a:latin typeface="Calibri"/>
              <a:ea typeface="Calibri"/>
              <a:cs typeface="Calibri"/>
              <a:sym typeface="Calibri"/>
            </a:endParaRPr>
          </a:p>
        </p:txBody>
      </p:sp>
      <p:pic>
        <p:nvPicPr>
          <p:cNvPr descr="C:\Users\Sofia Melvill\Desktop\Documentos Sofia\Disciplinas\Inovação e Empreendedorismo\I&amp;E\Aulas\Aula 1\BMG_imagem.jpg" id="176" name="Google Shape;176;p14"/>
          <p:cNvPicPr preferRelativeResize="0"/>
          <p:nvPr/>
        </p:nvPicPr>
        <p:blipFill rotWithShape="1">
          <a:blip r:embed="rId5">
            <a:alphaModFix/>
          </a:blip>
          <a:srcRect b="0" l="0" r="0" t="0"/>
          <a:stretch/>
        </p:blipFill>
        <p:spPr>
          <a:xfrm>
            <a:off x="6383238" y="4365104"/>
            <a:ext cx="2304256" cy="1828774"/>
          </a:xfrm>
          <a:prstGeom prst="rect">
            <a:avLst/>
          </a:prstGeom>
          <a:noFill/>
          <a:ln>
            <a:noFill/>
          </a:ln>
        </p:spPr>
      </p:pic>
      <p:pic>
        <p:nvPicPr>
          <p:cNvPr descr="C:\Users\Sofia Melvill\Desktop\Documentos Sofia\Disciplinas\Inovação e Empreendedorismo\I&amp;E\Aulas\Aula 1\SOM_imagem.jpg" id="177" name="Google Shape;177;p14"/>
          <p:cNvPicPr preferRelativeResize="0"/>
          <p:nvPr/>
        </p:nvPicPr>
        <p:blipFill rotWithShape="1">
          <a:blip r:embed="rId6">
            <a:alphaModFix/>
          </a:blip>
          <a:srcRect b="0" l="0" r="0" t="0"/>
          <a:stretch/>
        </p:blipFill>
        <p:spPr>
          <a:xfrm>
            <a:off x="9407574" y="3212975"/>
            <a:ext cx="2088232" cy="2607691"/>
          </a:xfrm>
          <a:prstGeom prst="rect">
            <a:avLst/>
          </a:prstGeom>
          <a:noFill/>
          <a:ln>
            <a:noFill/>
          </a:ln>
        </p:spPr>
      </p:pic>
      <p:pic>
        <p:nvPicPr>
          <p:cNvPr descr="C:\Users\Sofia Melvill\Desktop\Documentos Sofia\Disciplinas\Inovação e Empreendedorismo\I&amp;E\Aulas\Aula 1\imagem udacity.jpg" id="178" name="Google Shape;178;p14"/>
          <p:cNvPicPr preferRelativeResize="0"/>
          <p:nvPr/>
        </p:nvPicPr>
        <p:blipFill rotWithShape="1">
          <a:blip r:embed="rId7">
            <a:alphaModFix/>
          </a:blip>
          <a:srcRect b="0" l="0" r="0" t="0"/>
          <a:stretch/>
        </p:blipFill>
        <p:spPr>
          <a:xfrm>
            <a:off x="8759502" y="1916832"/>
            <a:ext cx="2193949" cy="86409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5"/>
          <p:cNvSpPr txBox="1"/>
          <p:nvPr/>
        </p:nvSpPr>
        <p:spPr>
          <a:xfrm>
            <a:off x="50925" y="188641"/>
            <a:ext cx="4982454"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Material de Apoio AP</a:t>
            </a:r>
            <a:endParaRPr b="0" i="0" sz="1400" u="none" cap="none" strike="noStrike">
              <a:solidFill>
                <a:srgbClr val="000000"/>
              </a:solidFill>
              <a:latin typeface="Arial"/>
              <a:ea typeface="Arial"/>
              <a:cs typeface="Arial"/>
              <a:sym typeface="Arial"/>
            </a:endParaRPr>
          </a:p>
        </p:txBody>
      </p:sp>
      <p:sp>
        <p:nvSpPr>
          <p:cNvPr id="184" name="Google Shape;184;p15"/>
          <p:cNvSpPr txBox="1"/>
          <p:nvPr/>
        </p:nvSpPr>
        <p:spPr>
          <a:xfrm>
            <a:off x="550591" y="1196752"/>
            <a:ext cx="8856983" cy="489364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Vídeos: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Feitos pelos alunos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Livros: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595959"/>
              </a:buClr>
              <a:buSzPts val="2400"/>
              <a:buFont typeface="Arial"/>
              <a:buChar char="•"/>
            </a:pPr>
            <a:r>
              <a:rPr b="0" i="1" lang="pt-PT" sz="2400" u="none" cap="none" strike="noStrike">
                <a:solidFill>
                  <a:srgbClr val="595959"/>
                </a:solidFill>
                <a:latin typeface="Quattrocento Sans"/>
                <a:ea typeface="Quattrocento Sans"/>
                <a:cs typeface="Quattrocento Sans"/>
                <a:sym typeface="Quattrocento Sans"/>
              </a:rPr>
              <a:t>Avillez, F. et alli, “Análise de investimentos”, PO Agro, 2006</a:t>
            </a:r>
            <a:endParaRPr b="0" i="0" sz="1400" u="none" cap="none" strike="noStrike">
              <a:solidFill>
                <a:srgbClr val="000000"/>
              </a:solidFill>
              <a:latin typeface="Arial"/>
              <a:ea typeface="Arial"/>
              <a:cs typeface="Arial"/>
              <a:sym typeface="Arial"/>
            </a:endParaRPr>
          </a:p>
          <a:p>
            <a:pPr indent="-190500" lvl="0" marL="342900" marR="0" rtl="0" algn="l">
              <a:lnSpc>
                <a:spcPct val="100000"/>
              </a:lnSpc>
              <a:spcBef>
                <a:spcPts val="0"/>
              </a:spcBef>
              <a:spcAft>
                <a:spcPts val="0"/>
              </a:spcAft>
              <a:buClr>
                <a:schemeClr val="dk1"/>
              </a:buClr>
              <a:buSzPts val="2400"/>
              <a:buFont typeface="Arial"/>
              <a:buNone/>
            </a:pPr>
            <a:r>
              <a:t/>
            </a:r>
            <a:endParaRPr b="0" i="1" sz="2400" u="none" cap="none" strike="noStrike">
              <a:solidFill>
                <a:srgbClr val="595959"/>
              </a:solidFill>
              <a:latin typeface="Quattrocento Sans"/>
              <a:ea typeface="Quattrocento Sans"/>
              <a:cs typeface="Quattrocento Sans"/>
              <a:sym typeface="Quattrocento Sans"/>
            </a:endParaRPr>
          </a:p>
          <a:p>
            <a:pPr indent="-190500" lvl="0" marL="342900" marR="0" rtl="0" algn="l">
              <a:lnSpc>
                <a:spcPct val="100000"/>
              </a:lnSpc>
              <a:spcBef>
                <a:spcPts val="0"/>
              </a:spcBef>
              <a:spcAft>
                <a:spcPts val="0"/>
              </a:spcAft>
              <a:buClr>
                <a:schemeClr val="dk1"/>
              </a:buClr>
              <a:buSzPts val="2400"/>
              <a:buFont typeface="Arial"/>
              <a:buNone/>
            </a:pPr>
            <a:r>
              <a:t/>
            </a:r>
            <a:endParaRPr b="0" i="1"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1" lang="pt-PT" sz="2400" u="none" cap="none" strike="noStrike">
                <a:solidFill>
                  <a:srgbClr val="595959"/>
                </a:solidFill>
                <a:latin typeface="Quattrocento Sans"/>
                <a:ea typeface="Quattrocento Sans"/>
                <a:cs typeface="Quattrocento Sans"/>
                <a:sym typeface="Quattrocento Sans"/>
              </a:rPr>
              <a:t>Avillez, F. et alli, “Análise de investimentos - Exercícios”, PO Agro, 2006</a:t>
            </a:r>
            <a:endParaRPr b="0" i="0" sz="1400" u="none" cap="none" strike="noStrike">
              <a:solidFill>
                <a:srgbClr val="000000"/>
              </a:solidFill>
              <a:latin typeface="Arial"/>
              <a:ea typeface="Arial"/>
              <a:cs typeface="Arial"/>
              <a:sym typeface="Arial"/>
            </a:endParaRPr>
          </a:p>
          <a:p>
            <a:pPr indent="-190500" lvl="0" marL="342900" marR="0" rtl="0" algn="l">
              <a:lnSpc>
                <a:spcPct val="100000"/>
              </a:lnSpc>
              <a:spcBef>
                <a:spcPts val="0"/>
              </a:spcBef>
              <a:spcAft>
                <a:spcPts val="0"/>
              </a:spcAft>
              <a:buClr>
                <a:schemeClr val="dk1"/>
              </a:buClr>
              <a:buSzPts val="2400"/>
              <a:buFont typeface="Arial"/>
              <a:buNone/>
            </a:pPr>
            <a:r>
              <a:t/>
            </a:r>
            <a:endParaRPr b="0" i="1" sz="2400" u="none" cap="none" strike="noStrike">
              <a:solidFill>
                <a:srgbClr val="595959"/>
              </a:solidFill>
              <a:latin typeface="Quattrocento Sans"/>
              <a:ea typeface="Quattrocento Sans"/>
              <a:cs typeface="Quattrocento Sans"/>
              <a:sym typeface="Quattrocento Sans"/>
            </a:endParaRPr>
          </a:p>
          <a:p>
            <a:pPr indent="-190500" lvl="0" marL="342900" marR="0" rtl="0" algn="l">
              <a:lnSpc>
                <a:spcPct val="100000"/>
              </a:lnSpc>
              <a:spcBef>
                <a:spcPts val="0"/>
              </a:spcBef>
              <a:spcAft>
                <a:spcPts val="0"/>
              </a:spcAft>
              <a:buClr>
                <a:schemeClr val="dk1"/>
              </a:buClr>
              <a:buSzPts val="2400"/>
              <a:buFont typeface="Arial"/>
              <a:buNone/>
            </a:pPr>
            <a:r>
              <a:t/>
            </a:r>
            <a:endParaRPr b="0" i="1"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1" lang="pt-PT" sz="2400" u="none" cap="none" strike="noStrike">
                <a:solidFill>
                  <a:srgbClr val="595959"/>
                </a:solidFill>
                <a:latin typeface="Quattrocento Sans"/>
                <a:ea typeface="Quattrocento Sans"/>
                <a:cs typeface="Quattrocento Sans"/>
                <a:sym typeface="Quattrocento Sans"/>
              </a:rPr>
              <a:t>Soares,I. et alli; “Decisões de investimento – Análise financeira de projectos”, Ed.Sílabo, 2ªedição, 2008</a:t>
            </a:r>
            <a:endParaRPr b="0" i="0" sz="2400" u="none" cap="none" strike="noStrike">
              <a:solidFill>
                <a:srgbClr val="595959"/>
              </a:solidFill>
              <a:latin typeface="Quattrocento Sans"/>
              <a:ea typeface="Quattrocento Sans"/>
              <a:cs typeface="Quattrocento Sans"/>
              <a:sym typeface="Quattrocento Sans"/>
            </a:endParaRPr>
          </a:p>
        </p:txBody>
      </p:sp>
      <p:pic>
        <p:nvPicPr>
          <p:cNvPr descr="Resultado de imagem para Formação globalem gestão agricola" id="185" name="Google Shape;185;p15"/>
          <p:cNvPicPr preferRelativeResize="0"/>
          <p:nvPr/>
        </p:nvPicPr>
        <p:blipFill rotWithShape="1">
          <a:blip r:embed="rId3">
            <a:alphaModFix/>
          </a:blip>
          <a:srcRect b="0" l="0" r="0" t="0"/>
          <a:stretch/>
        </p:blipFill>
        <p:spPr>
          <a:xfrm>
            <a:off x="9930254" y="3223515"/>
            <a:ext cx="1142696" cy="1569424"/>
          </a:xfrm>
          <a:prstGeom prst="rect">
            <a:avLst/>
          </a:prstGeom>
          <a:noFill/>
          <a:ln>
            <a:noFill/>
          </a:ln>
        </p:spPr>
      </p:pic>
      <p:pic>
        <p:nvPicPr>
          <p:cNvPr descr="Resultado de imagem para Formação globalem gestão agricola" id="186" name="Google Shape;186;p15"/>
          <p:cNvPicPr preferRelativeResize="0"/>
          <p:nvPr/>
        </p:nvPicPr>
        <p:blipFill rotWithShape="1">
          <a:blip r:embed="rId4">
            <a:alphaModFix/>
          </a:blip>
          <a:srcRect b="0" l="0" r="0" t="0"/>
          <a:stretch/>
        </p:blipFill>
        <p:spPr>
          <a:xfrm>
            <a:off x="9923649" y="1426432"/>
            <a:ext cx="1145413" cy="1619941"/>
          </a:xfrm>
          <a:prstGeom prst="rect">
            <a:avLst/>
          </a:prstGeom>
          <a:noFill/>
          <a:ln>
            <a:noFill/>
          </a:ln>
        </p:spPr>
      </p:pic>
      <p:pic>
        <p:nvPicPr>
          <p:cNvPr descr="Resultado de imagem para Decisões de investimento – Análise financeira de projectos”, Ed.Sílabo, 2ªedição, 2008" id="187" name="Google Shape;187;p15"/>
          <p:cNvPicPr preferRelativeResize="0"/>
          <p:nvPr/>
        </p:nvPicPr>
        <p:blipFill rotWithShape="1">
          <a:blip r:embed="rId5">
            <a:alphaModFix/>
          </a:blip>
          <a:srcRect b="0" l="0" r="0" t="0"/>
          <a:stretch/>
        </p:blipFill>
        <p:spPr>
          <a:xfrm>
            <a:off x="9937481" y="4900359"/>
            <a:ext cx="1117495" cy="157566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6"/>
          <p:cNvSpPr txBox="1"/>
          <p:nvPr/>
        </p:nvSpPr>
        <p:spPr>
          <a:xfrm>
            <a:off x="50925" y="188641"/>
            <a:ext cx="4608954"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1" lang="pt-PT" sz="3200" u="none" cap="none" strike="noStrike">
                <a:solidFill>
                  <a:srgbClr val="7F7F7F"/>
                </a:solidFill>
                <a:latin typeface="Verdana"/>
                <a:ea typeface="Verdana"/>
                <a:cs typeface="Verdana"/>
                <a:sym typeface="Verdana"/>
              </a:rPr>
              <a:t>Grupos de trabalho</a:t>
            </a:r>
            <a:endParaRPr b="1" i="0" sz="3200" u="none" cap="none" strike="noStrike">
              <a:solidFill>
                <a:srgbClr val="7F7F7F"/>
              </a:solidFill>
              <a:latin typeface="Verdana"/>
              <a:ea typeface="Verdana"/>
              <a:cs typeface="Verdana"/>
              <a:sym typeface="Verdana"/>
            </a:endParaRPr>
          </a:p>
        </p:txBody>
      </p:sp>
      <p:pic>
        <p:nvPicPr>
          <p:cNvPr id="193" name="Google Shape;193;p16"/>
          <p:cNvPicPr preferRelativeResize="0"/>
          <p:nvPr/>
        </p:nvPicPr>
        <p:blipFill>
          <a:blip r:embed="rId3">
            <a:alphaModFix/>
          </a:blip>
          <a:stretch>
            <a:fillRect/>
          </a:stretch>
        </p:blipFill>
        <p:spPr>
          <a:xfrm>
            <a:off x="3769400" y="990549"/>
            <a:ext cx="4900675" cy="4900675"/>
          </a:xfrm>
          <a:prstGeom prst="rect">
            <a:avLst/>
          </a:prstGeom>
          <a:noFill/>
          <a:ln>
            <a:noFill/>
          </a:ln>
        </p:spPr>
      </p:pic>
      <p:sp>
        <p:nvSpPr>
          <p:cNvPr id="194" name="Google Shape;194;p16"/>
          <p:cNvSpPr txBox="1"/>
          <p:nvPr/>
        </p:nvSpPr>
        <p:spPr>
          <a:xfrm>
            <a:off x="0" y="5891230"/>
            <a:ext cx="12021000" cy="646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pt-PT" sz="1800" u="none" cap="none" strike="noStrike">
                <a:solidFill>
                  <a:schemeClr val="dk1"/>
                </a:solidFill>
                <a:latin typeface="Calibri"/>
                <a:ea typeface="Calibri"/>
                <a:cs typeface="Calibri"/>
                <a:sym typeface="Calibri"/>
              </a:rPr>
              <a:t>Um dos emails partilhados tem de ser gmail para dar acesso à pasta do grupo</a:t>
            </a:r>
            <a:endParaRPr b="0" i="0" sz="1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lang="pt-PT" sz="1800" u="sng">
                <a:solidFill>
                  <a:schemeClr val="hlink"/>
                </a:solidFill>
                <a:latin typeface="Calibri"/>
                <a:ea typeface="Calibri"/>
                <a:cs typeface="Calibri"/>
                <a:sym typeface="Calibri"/>
                <a:hlinkClick r:id="rId4"/>
              </a:rPr>
              <a:t>https://docs.google.com/spreadsheets/d/1BAQRnShzFQLwZpK92G0bc0Tese0xbXrYjMF2xsjMbhQ/edit?usp=sharing</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2"/>
          <p:cNvSpPr txBox="1"/>
          <p:nvPr/>
        </p:nvSpPr>
        <p:spPr>
          <a:xfrm>
            <a:off x="50925" y="188641"/>
            <a:ext cx="5840828" cy="58473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1" lang="pt-PT" sz="3200" u="none" cap="none" strike="noStrike">
                <a:solidFill>
                  <a:srgbClr val="7F7F7F"/>
                </a:solidFill>
                <a:latin typeface="Verdana"/>
                <a:ea typeface="Verdana"/>
                <a:cs typeface="Verdana"/>
                <a:sym typeface="Verdana"/>
              </a:rPr>
              <a:t>Grupo de Whatsapp</a:t>
            </a:r>
            <a:endParaRPr b="1" i="0" sz="3200" u="none" cap="none" strike="noStrike">
              <a:solidFill>
                <a:srgbClr val="7F7F7F"/>
              </a:solidFill>
              <a:latin typeface="Verdana"/>
              <a:ea typeface="Verdana"/>
              <a:cs typeface="Verdana"/>
              <a:sym typeface="Verdana"/>
            </a:endParaRPr>
          </a:p>
        </p:txBody>
      </p:sp>
      <p:sp>
        <p:nvSpPr>
          <p:cNvPr id="200" name="Google Shape;200;p32"/>
          <p:cNvSpPr txBox="1"/>
          <p:nvPr/>
        </p:nvSpPr>
        <p:spPr>
          <a:xfrm>
            <a:off x="84700" y="5859930"/>
            <a:ext cx="12021000" cy="646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pt-PT" sz="1800" u="none" cap="none" strike="noStrike">
                <a:solidFill>
                  <a:schemeClr val="dk1"/>
                </a:solidFill>
                <a:latin typeface="Calibri"/>
                <a:ea typeface="Calibri"/>
                <a:cs typeface="Calibri"/>
                <a:sym typeface="Calibri"/>
              </a:rPr>
              <a:t>Nota: número de telefone fica disponível para todos os elementos no grupo</a:t>
            </a:r>
            <a:br>
              <a:rPr b="0" i="0" lang="pt-PT" sz="1800" u="none" cap="none" strike="noStrike">
                <a:solidFill>
                  <a:schemeClr val="dk1"/>
                </a:solidFill>
                <a:latin typeface="Calibri"/>
                <a:ea typeface="Calibri"/>
                <a:cs typeface="Calibri"/>
                <a:sym typeface="Calibri"/>
              </a:rPr>
            </a:br>
            <a:r>
              <a:rPr b="0" i="0" lang="pt-PT" sz="1800" u="none" cap="none" strike="noStrike">
                <a:solidFill>
                  <a:schemeClr val="dk1"/>
                </a:solidFill>
                <a:latin typeface="Calibri"/>
                <a:ea typeface="Calibri"/>
                <a:cs typeface="Calibri"/>
                <a:sym typeface="Calibri"/>
              </a:rPr>
              <a:t>(podem alterar as vossas definições de whatsapp para mostrar o nome e a fotografia apenas aos contactos guardados)</a:t>
            </a:r>
            <a:endParaRPr b="0" i="0" sz="1800" u="none" cap="none" strike="noStrike">
              <a:solidFill>
                <a:schemeClr val="dk1"/>
              </a:solidFill>
              <a:latin typeface="Calibri"/>
              <a:ea typeface="Calibri"/>
              <a:cs typeface="Calibri"/>
              <a:sym typeface="Calibri"/>
            </a:endParaRPr>
          </a:p>
        </p:txBody>
      </p:sp>
      <p:pic>
        <p:nvPicPr>
          <p:cNvPr id="201" name="Google Shape;201;p32"/>
          <p:cNvPicPr preferRelativeResize="0"/>
          <p:nvPr/>
        </p:nvPicPr>
        <p:blipFill>
          <a:blip r:embed="rId3">
            <a:alphaModFix/>
          </a:blip>
          <a:stretch>
            <a:fillRect/>
          </a:stretch>
        </p:blipFill>
        <p:spPr>
          <a:xfrm>
            <a:off x="3487475" y="1008887"/>
            <a:ext cx="4840225" cy="48402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7"/>
          <p:cNvSpPr txBox="1"/>
          <p:nvPr/>
        </p:nvSpPr>
        <p:spPr>
          <a:xfrm>
            <a:off x="50925" y="188641"/>
            <a:ext cx="8718129" cy="58477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1" lang="pt-PT" sz="3200" u="none" cap="none" strike="noStrike">
                <a:solidFill>
                  <a:srgbClr val="7F7F7F"/>
                </a:solidFill>
                <a:latin typeface="Verdana"/>
                <a:ea typeface="Verdana"/>
                <a:cs typeface="Verdana"/>
                <a:sym typeface="Verdana"/>
              </a:rPr>
              <a:t>Aula prática (Quarta ou Sexta)</a:t>
            </a:r>
            <a:endParaRPr b="1" i="0" sz="3200" u="none" cap="none" strike="noStrike">
              <a:solidFill>
                <a:srgbClr val="7F7F7F"/>
              </a:solidFill>
              <a:latin typeface="Verdana"/>
              <a:ea typeface="Verdana"/>
              <a:cs typeface="Verdana"/>
              <a:sym typeface="Verdana"/>
            </a:endParaRPr>
          </a:p>
        </p:txBody>
      </p:sp>
      <p:sp>
        <p:nvSpPr>
          <p:cNvPr id="207" name="Google Shape;207;p17"/>
          <p:cNvSpPr txBox="1"/>
          <p:nvPr/>
        </p:nvSpPr>
        <p:spPr>
          <a:xfrm>
            <a:off x="694606" y="1556792"/>
            <a:ext cx="103692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A Fazer: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400"/>
              <a:buFont typeface="Noto Sans Symbols"/>
              <a:buChar char="✔"/>
            </a:pPr>
            <a:r>
              <a:rPr b="0" i="0" lang="pt-PT" sz="2400" u="none" cap="none" strike="noStrike">
                <a:solidFill>
                  <a:srgbClr val="595959"/>
                </a:solidFill>
                <a:latin typeface="Quattrocento Sans"/>
                <a:ea typeface="Quattrocento Sans"/>
                <a:cs typeface="Quattrocento Sans"/>
                <a:sym typeface="Quattrocento Sans"/>
              </a:rPr>
              <a:t>Propor e definir o negócio em que vão trabalhar!</a:t>
            </a:r>
            <a:endParaRPr b="0" i="0" sz="1400" u="none" cap="none" strike="noStrike">
              <a:solidFill>
                <a:srgbClr val="000000"/>
              </a:solidFill>
              <a:latin typeface="Arial"/>
              <a:ea typeface="Arial"/>
              <a:cs typeface="Arial"/>
              <a:sym typeface="Arial"/>
            </a:endParaRPr>
          </a:p>
          <a:p>
            <a:pPr indent="-133350" lvl="0" marL="285750" marR="0" rtl="0" algn="l">
              <a:lnSpc>
                <a:spcPct val="100000"/>
              </a:lnSpc>
              <a:spcBef>
                <a:spcPts val="0"/>
              </a:spcBef>
              <a:spcAft>
                <a:spcPts val="0"/>
              </a:spcAft>
              <a:buClr>
                <a:schemeClr val="dk1"/>
              </a:buClr>
              <a:buSzPts val="2400"/>
              <a:buFont typeface="Noto Sans Symbols"/>
              <a:buNone/>
            </a:pPr>
            <a:r>
              <a:t/>
            </a:r>
            <a:endParaRPr b="0" i="0" sz="24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400"/>
              <a:buFont typeface="Noto Sans Symbols"/>
              <a:buChar char="✔"/>
            </a:pPr>
            <a:r>
              <a:rPr b="0" i="0" lang="pt-PT" sz="2400" u="none" cap="none" strike="noStrike">
                <a:solidFill>
                  <a:srgbClr val="595959"/>
                </a:solidFill>
                <a:latin typeface="Quattrocento Sans"/>
                <a:ea typeface="Quattrocento Sans"/>
                <a:cs typeface="Quattrocento Sans"/>
                <a:sym typeface="Quattrocento Sans"/>
              </a:rPr>
              <a:t>Mail / WhatsApp</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8"/>
          <p:cNvSpPr txBox="1"/>
          <p:nvPr/>
        </p:nvSpPr>
        <p:spPr>
          <a:xfrm>
            <a:off x="1846734" y="1844824"/>
            <a:ext cx="8568952" cy="120032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7200"/>
              <a:buFont typeface="Arial"/>
              <a:buNone/>
            </a:pPr>
            <a:r>
              <a:rPr b="1" i="0" lang="pt-PT" sz="7200" u="none" cap="none" strike="noStrike">
                <a:solidFill>
                  <a:srgbClr val="595959"/>
                </a:solidFill>
                <a:latin typeface="Quattrocento Sans"/>
                <a:ea typeface="Quattrocento Sans"/>
                <a:cs typeface="Quattrocento Sans"/>
                <a:sym typeface="Quattrocento Sans"/>
              </a:rPr>
              <a:t>BOM TRABALHO!!!</a:t>
            </a:r>
            <a:endParaRPr b="0" i="0" sz="1400" u="none" cap="none" strike="noStrike">
              <a:solidFill>
                <a:srgbClr val="000000"/>
              </a:solidFill>
              <a:latin typeface="Arial"/>
              <a:ea typeface="Arial"/>
              <a:cs typeface="Arial"/>
              <a:sym typeface="Arial"/>
            </a:endParaRPr>
          </a:p>
        </p:txBody>
      </p:sp>
      <p:pic>
        <p:nvPicPr>
          <p:cNvPr descr="Resultado de imagem para smiley face" id="213" name="Google Shape;213;p18"/>
          <p:cNvPicPr preferRelativeResize="0"/>
          <p:nvPr/>
        </p:nvPicPr>
        <p:blipFill rotWithShape="1">
          <a:blip r:embed="rId3">
            <a:alphaModFix/>
          </a:blip>
          <a:srcRect b="24401" l="0" r="0" t="0"/>
          <a:stretch/>
        </p:blipFill>
        <p:spPr>
          <a:xfrm>
            <a:off x="9839622" y="3028679"/>
            <a:ext cx="983416" cy="80064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nvSpPr>
        <p:spPr>
          <a:xfrm>
            <a:off x="50925" y="188641"/>
            <a:ext cx="2444900"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Programa</a:t>
            </a:r>
            <a:endParaRPr b="0" i="0" sz="1400" u="none" cap="none" strike="noStrike">
              <a:solidFill>
                <a:srgbClr val="000000"/>
              </a:solidFill>
              <a:latin typeface="Arial"/>
              <a:ea typeface="Arial"/>
              <a:cs typeface="Arial"/>
              <a:sym typeface="Arial"/>
            </a:endParaRPr>
          </a:p>
        </p:txBody>
      </p:sp>
      <p:sp>
        <p:nvSpPr>
          <p:cNvPr id="97" name="Google Shape;97;p2"/>
          <p:cNvSpPr txBox="1"/>
          <p:nvPr/>
        </p:nvSpPr>
        <p:spPr>
          <a:xfrm>
            <a:off x="550591" y="1196752"/>
            <a:ext cx="10945216" cy="507831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pt-PT" sz="2800" u="none" cap="none" strike="noStrike">
                <a:solidFill>
                  <a:srgbClr val="595959"/>
                </a:solidFill>
                <a:latin typeface="Quattrocento Sans"/>
                <a:ea typeface="Quattrocento Sans"/>
                <a:cs typeface="Quattrocento Sans"/>
                <a:sym typeface="Quattrocento Sans"/>
              </a:rPr>
              <a:t>Módulo 1 – Estratégia Empresarial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Responsáveis: </a:t>
            </a:r>
            <a:r>
              <a:rPr b="0" i="0" lang="pt-PT" sz="2400" u="none" cap="none" strike="noStrike">
                <a:solidFill>
                  <a:srgbClr val="595959"/>
                </a:solidFill>
                <a:latin typeface="Quattrocento Sans"/>
                <a:ea typeface="Quattrocento Sans"/>
                <a:cs typeface="Quattrocento Sans"/>
                <a:sym typeface="Quattrocento Sans"/>
              </a:rPr>
              <a:t>Luís Mira da Silva e Leonor Santos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t/>
            </a:r>
            <a:endParaRPr b="1" i="0" sz="8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Conceitos de estratégia e novos negócios.</a:t>
            </a:r>
            <a:endParaRPr b="0" i="0"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A metodologia “lean”: desenvolvimento ágil, construção e validação de hipóteses, tela da proposta de valor, produto mínimo viável.</a:t>
            </a:r>
            <a:endParaRPr b="0" i="0"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Desenvolvimento de clientes: product market fit; descobrir, validar e criar clientes; desenvolver o negócio.</a:t>
            </a:r>
            <a:endParaRPr b="0" i="0"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Tela do modelo de negócios: proposta de valor, segmento de clientes, canais de distribuição, relações com os clientes, fluxos de rendimentos, parceiros-chave, recursos-chave, atividades-chave, estrutura de custos. </a:t>
            </a:r>
            <a:endParaRPr b="0" i="0" sz="2400" u="none" cap="none" strike="noStrike">
              <a:solidFill>
                <a:srgbClr val="595959"/>
              </a:solidFill>
              <a:latin typeface="Quattrocento Sans"/>
              <a:ea typeface="Quattrocento Sans"/>
              <a:cs typeface="Quattrocento Sans"/>
              <a:sym typeface="Quattrocento Sans"/>
            </a:endParaRPr>
          </a:p>
          <a:p>
            <a:pPr indent="-190500" lvl="0" marL="342900" marR="0" rtl="0" algn="l">
              <a:lnSpc>
                <a:spcPct val="100000"/>
              </a:lnSpc>
              <a:spcBef>
                <a:spcPts val="0"/>
              </a:spcBef>
              <a:spcAft>
                <a:spcPts val="0"/>
              </a:spcAft>
              <a:buClr>
                <a:schemeClr val="dk1"/>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595959"/>
              </a:solidFill>
              <a:latin typeface="Quattrocento Sans"/>
              <a:ea typeface="Quattrocento Sans"/>
              <a:cs typeface="Quattrocento Sans"/>
              <a:sym typeface="Quattrocento Sans"/>
            </a:endParaRPr>
          </a:p>
        </p:txBody>
      </p:sp>
      <p:sp>
        <p:nvSpPr>
          <p:cNvPr id="98" name="Google Shape;98;p2"/>
          <p:cNvSpPr/>
          <p:nvPr/>
        </p:nvSpPr>
        <p:spPr>
          <a:xfrm>
            <a:off x="10050011" y="6484690"/>
            <a:ext cx="2140402" cy="37331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nvSpPr>
        <p:spPr>
          <a:xfrm>
            <a:off x="50925" y="188641"/>
            <a:ext cx="2444900"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Programa</a:t>
            </a:r>
            <a:endParaRPr b="0" i="0" sz="1400" u="none" cap="none" strike="noStrike">
              <a:solidFill>
                <a:srgbClr val="000000"/>
              </a:solidFill>
              <a:latin typeface="Arial"/>
              <a:ea typeface="Arial"/>
              <a:cs typeface="Arial"/>
              <a:sym typeface="Arial"/>
            </a:endParaRPr>
          </a:p>
        </p:txBody>
      </p:sp>
      <p:sp>
        <p:nvSpPr>
          <p:cNvPr id="104" name="Google Shape;104;p3"/>
          <p:cNvSpPr txBox="1"/>
          <p:nvPr/>
        </p:nvSpPr>
        <p:spPr>
          <a:xfrm>
            <a:off x="550591" y="1196752"/>
            <a:ext cx="10945216" cy="433960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pt-PT" sz="2800" u="none" cap="none" strike="noStrike">
                <a:solidFill>
                  <a:srgbClr val="595959"/>
                </a:solidFill>
                <a:latin typeface="Quattrocento Sans"/>
                <a:ea typeface="Quattrocento Sans"/>
                <a:cs typeface="Quattrocento Sans"/>
                <a:sym typeface="Quattrocento Sans"/>
              </a:rPr>
              <a:t>Módulo 2 – Avaliação de Projetos</a:t>
            </a:r>
            <a:endParaRPr b="1" i="1" sz="28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rPr b="1" i="0" lang="pt-PT" sz="2400" u="none" cap="none" strike="noStrike">
                <a:solidFill>
                  <a:srgbClr val="595959"/>
                </a:solidFill>
                <a:latin typeface="Quattrocento Sans"/>
                <a:ea typeface="Quattrocento Sans"/>
                <a:cs typeface="Quattrocento Sans"/>
                <a:sym typeface="Quattrocento Sans"/>
              </a:rPr>
              <a:t>Responsável: </a:t>
            </a:r>
            <a:r>
              <a:rPr b="0" i="0" lang="pt-PT" sz="2400" u="none" cap="none" strike="noStrike">
                <a:solidFill>
                  <a:srgbClr val="595959"/>
                </a:solidFill>
                <a:latin typeface="Quattrocento Sans"/>
                <a:ea typeface="Quattrocento Sans"/>
                <a:cs typeface="Quattrocento Sans"/>
                <a:sym typeface="Quattrocento Sans"/>
              </a:rPr>
              <a:t>Francisco Gomes da Silva e Leonor Santos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Introdução à avaliação de projetos: ciclo de vida de um projeto e elementos de base</a:t>
            </a:r>
            <a:endParaRPr b="0" i="0"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Análise de investimentos: conta anual de exploração, cash-flow antes de financiamento, sistemas de preços, taxa de atualização, análise de rentabilidade empresarial, plano de financiamento, cash-flow após financiamento, viabilidade financeira, rentabilidade dos capitais próprios, e análise de sensibilidade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595959"/>
              </a:solidFill>
              <a:latin typeface="Quattrocento Sans"/>
              <a:ea typeface="Quattrocento Sans"/>
              <a:cs typeface="Quattrocento Sans"/>
              <a:sym typeface="Quattrocento Sans"/>
            </a:endParaRPr>
          </a:p>
        </p:txBody>
      </p:sp>
      <p:sp>
        <p:nvSpPr>
          <p:cNvPr id="105" name="Google Shape;105;p3"/>
          <p:cNvSpPr/>
          <p:nvPr/>
        </p:nvSpPr>
        <p:spPr>
          <a:xfrm>
            <a:off x="10117123" y="6509857"/>
            <a:ext cx="1988191" cy="348143"/>
          </a:xfrm>
          <a:prstGeom prst="rect">
            <a:avLst/>
          </a:prstGeom>
          <a:solidFill>
            <a:schemeClr val="lt1"/>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p:nvPr/>
        </p:nvSpPr>
        <p:spPr>
          <a:xfrm rot="5400000">
            <a:off x="6141593" y="-382083"/>
            <a:ext cx="1124100" cy="10605000"/>
          </a:xfrm>
          <a:prstGeom prst="round2SameRect">
            <a:avLst>
              <a:gd fmla="val 16667" name="adj1"/>
              <a:gd fmla="val 0" name="adj2"/>
            </a:avLst>
          </a:prstGeom>
          <a:solidFill>
            <a:schemeClr val="lt1">
              <a:alpha val="88627"/>
            </a:schemeClr>
          </a:solidFill>
          <a:ln cap="flat" cmpd="sng" w="25400">
            <a:solidFill>
              <a:srgbClr val="DDD9C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4"/>
          <p:cNvSpPr txBox="1"/>
          <p:nvPr/>
        </p:nvSpPr>
        <p:spPr>
          <a:xfrm>
            <a:off x="50925" y="188641"/>
            <a:ext cx="5519460"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Planeamento das aulas</a:t>
            </a:r>
            <a:endParaRPr b="0" i="0" sz="1400" u="none" cap="none" strike="noStrike">
              <a:solidFill>
                <a:srgbClr val="000000"/>
              </a:solidFill>
              <a:latin typeface="Arial"/>
              <a:ea typeface="Arial"/>
              <a:cs typeface="Arial"/>
              <a:sym typeface="Arial"/>
            </a:endParaRPr>
          </a:p>
        </p:txBody>
      </p:sp>
      <p:sp>
        <p:nvSpPr>
          <p:cNvPr id="112" name="Google Shape;112;p4"/>
          <p:cNvSpPr/>
          <p:nvPr/>
        </p:nvSpPr>
        <p:spPr>
          <a:xfrm rot="5400000">
            <a:off x="-68781" y="1461715"/>
            <a:ext cx="1729200" cy="1210500"/>
          </a:xfrm>
          <a:prstGeom prst="chevron">
            <a:avLst>
              <a:gd fmla="val 50000" name="adj"/>
            </a:avLst>
          </a:prstGeom>
          <a:solidFill>
            <a:srgbClr val="DDD9C3"/>
          </a:solidFill>
          <a:ln cap="flat" cmpd="sng" w="25400">
            <a:solidFill>
              <a:srgbClr val="DDD9C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4"/>
          <p:cNvSpPr txBox="1"/>
          <p:nvPr/>
        </p:nvSpPr>
        <p:spPr>
          <a:xfrm>
            <a:off x="190551" y="1807626"/>
            <a:ext cx="1210500" cy="5187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595959"/>
              </a:buClr>
              <a:buSzPts val="1300"/>
              <a:buFont typeface="Quattrocento Sans"/>
              <a:buNone/>
            </a:pPr>
            <a:r>
              <a:rPr b="1" i="0" lang="pt-PT" sz="1300" u="none" cap="none" strike="noStrike">
                <a:solidFill>
                  <a:srgbClr val="595959"/>
                </a:solidFill>
                <a:latin typeface="Quattrocento Sans"/>
                <a:ea typeface="Quattrocento Sans"/>
                <a:cs typeface="Quattrocento Sans"/>
                <a:sym typeface="Quattrocento Sans"/>
              </a:rPr>
              <a:t>Aula 1</a:t>
            </a:r>
            <a:endParaRPr b="0" i="0" sz="1400" u="none" cap="none" strike="noStrike">
              <a:solidFill>
                <a:srgbClr val="000000"/>
              </a:solidFill>
              <a:latin typeface="Arial"/>
              <a:ea typeface="Arial"/>
              <a:cs typeface="Arial"/>
              <a:sym typeface="Arial"/>
            </a:endParaRPr>
          </a:p>
        </p:txBody>
      </p:sp>
      <p:sp>
        <p:nvSpPr>
          <p:cNvPr id="114" name="Google Shape;114;p4"/>
          <p:cNvSpPr/>
          <p:nvPr/>
        </p:nvSpPr>
        <p:spPr>
          <a:xfrm rot="5400000">
            <a:off x="6141593" y="-3543697"/>
            <a:ext cx="1124100" cy="10605000"/>
          </a:xfrm>
          <a:prstGeom prst="round2SameRect">
            <a:avLst>
              <a:gd fmla="val 16667" name="adj1"/>
              <a:gd fmla="val 0" name="adj2"/>
            </a:avLst>
          </a:prstGeom>
          <a:solidFill>
            <a:schemeClr val="lt1">
              <a:alpha val="88627"/>
            </a:schemeClr>
          </a:solidFill>
          <a:ln cap="flat" cmpd="sng" w="25400">
            <a:solidFill>
              <a:srgbClr val="DDD9C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4"/>
          <p:cNvSpPr txBox="1"/>
          <p:nvPr/>
        </p:nvSpPr>
        <p:spPr>
          <a:xfrm>
            <a:off x="1401070" y="1251624"/>
            <a:ext cx="10550100" cy="1014300"/>
          </a:xfrm>
          <a:prstGeom prst="rect">
            <a:avLst/>
          </a:prstGeom>
          <a:noFill/>
          <a:ln>
            <a:noFill/>
          </a:ln>
        </p:spPr>
        <p:txBody>
          <a:bodyPr anchorCtr="0" anchor="ctr" bIns="9525" lIns="106675" spcFirstLastPara="1" rIns="9525" wrap="square" tIns="9525">
            <a:noAutofit/>
          </a:bodyPr>
          <a:lstStyle/>
          <a:p>
            <a:pPr indent="-114300" lvl="1" marL="114300" marR="0" rtl="0" algn="l">
              <a:lnSpc>
                <a:spcPct val="90000"/>
              </a:lnSpc>
              <a:spcBef>
                <a:spcPts val="0"/>
              </a:spcBef>
              <a:spcAft>
                <a:spcPts val="0"/>
              </a:spcAft>
              <a:buClr>
                <a:srgbClr val="595959"/>
              </a:buClr>
              <a:buSzPts val="1500"/>
              <a:buFont typeface="Quattrocento Sans"/>
              <a:buChar char="•"/>
            </a:pPr>
            <a:r>
              <a:rPr b="0" i="0" lang="pt-PT" sz="1500" u="none" cap="none" strike="noStrike">
                <a:solidFill>
                  <a:srgbClr val="595959"/>
                </a:solidFill>
                <a:latin typeface="Quattrocento Sans"/>
                <a:ea typeface="Quattrocento Sans"/>
                <a:cs typeface="Quattrocento Sans"/>
                <a:sym typeface="Quattrocento Sans"/>
              </a:rPr>
              <a:t>Introdução da UC / avaliação</a:t>
            </a:r>
            <a:endParaRPr b="0" i="0" sz="1400" u="none" cap="none" strike="noStrike">
              <a:solidFill>
                <a:srgbClr val="000000"/>
              </a:solidFill>
              <a:latin typeface="Arial"/>
              <a:ea typeface="Arial"/>
              <a:cs typeface="Arial"/>
              <a:sym typeface="Arial"/>
            </a:endParaRPr>
          </a:p>
          <a:p>
            <a:pPr indent="-114300" lvl="1" marL="114300" marR="0" rtl="0" algn="l">
              <a:lnSpc>
                <a:spcPct val="90000"/>
              </a:lnSpc>
              <a:spcBef>
                <a:spcPts val="225"/>
              </a:spcBef>
              <a:spcAft>
                <a:spcPts val="0"/>
              </a:spcAft>
              <a:buClr>
                <a:srgbClr val="595959"/>
              </a:buClr>
              <a:buSzPts val="1500"/>
              <a:buFont typeface="Quattrocento Sans"/>
              <a:buChar char="•"/>
            </a:pPr>
            <a:r>
              <a:rPr b="0" i="0" lang="pt-PT" sz="1500" u="none" cap="none" strike="noStrike">
                <a:solidFill>
                  <a:srgbClr val="595959"/>
                </a:solidFill>
                <a:latin typeface="Quattrocento Sans"/>
                <a:ea typeface="Quattrocento Sans"/>
                <a:cs typeface="Quattrocento Sans"/>
                <a:sym typeface="Quattrocento Sans"/>
              </a:rPr>
              <a:t>Formação de grupos e idealização de possíveis projetos</a:t>
            </a:r>
            <a:endParaRPr b="0" i="0" sz="1400" u="none" cap="none" strike="noStrike">
              <a:solidFill>
                <a:srgbClr val="000000"/>
              </a:solidFill>
              <a:latin typeface="Arial"/>
              <a:ea typeface="Arial"/>
              <a:cs typeface="Arial"/>
              <a:sym typeface="Arial"/>
            </a:endParaRPr>
          </a:p>
        </p:txBody>
      </p:sp>
      <p:sp>
        <p:nvSpPr>
          <p:cNvPr id="116" name="Google Shape;116;p4"/>
          <p:cNvSpPr/>
          <p:nvPr/>
        </p:nvSpPr>
        <p:spPr>
          <a:xfrm rot="5400000">
            <a:off x="-68781" y="3077588"/>
            <a:ext cx="1729200" cy="1210500"/>
          </a:xfrm>
          <a:prstGeom prst="chevron">
            <a:avLst>
              <a:gd fmla="val 50000" name="adj"/>
            </a:avLst>
          </a:prstGeom>
          <a:solidFill>
            <a:srgbClr val="DDD9C3"/>
          </a:solidFill>
          <a:ln cap="flat" cmpd="sng" w="25400">
            <a:solidFill>
              <a:srgbClr val="DDD9C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4"/>
          <p:cNvSpPr/>
          <p:nvPr/>
        </p:nvSpPr>
        <p:spPr>
          <a:xfrm rot="5400000">
            <a:off x="6065841" y="-1859280"/>
            <a:ext cx="1275600" cy="10605000"/>
          </a:xfrm>
          <a:prstGeom prst="round2SameRect">
            <a:avLst>
              <a:gd fmla="val 16667" name="adj1"/>
              <a:gd fmla="val 0" name="adj2"/>
            </a:avLst>
          </a:prstGeom>
          <a:solidFill>
            <a:schemeClr val="lt1">
              <a:alpha val="88627"/>
            </a:schemeClr>
          </a:solidFill>
          <a:ln cap="flat" cmpd="sng" w="25400">
            <a:solidFill>
              <a:srgbClr val="DDD9C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4"/>
          <p:cNvSpPr txBox="1"/>
          <p:nvPr/>
        </p:nvSpPr>
        <p:spPr>
          <a:xfrm>
            <a:off x="1404769" y="4344899"/>
            <a:ext cx="10542900" cy="1151100"/>
          </a:xfrm>
          <a:prstGeom prst="rect">
            <a:avLst/>
          </a:prstGeom>
          <a:noFill/>
          <a:ln>
            <a:noFill/>
          </a:ln>
        </p:spPr>
        <p:txBody>
          <a:bodyPr anchorCtr="0" anchor="ctr" bIns="9525" lIns="106675" spcFirstLastPara="1" rIns="9525" wrap="square" tIns="9525">
            <a:noAutofit/>
          </a:bodyPr>
          <a:lstStyle/>
          <a:p>
            <a:pPr indent="-95250" lvl="1" marL="0" marR="0" rtl="0" algn="l">
              <a:lnSpc>
                <a:spcPct val="100000"/>
              </a:lnSpc>
              <a:spcBef>
                <a:spcPts val="0"/>
              </a:spcBef>
              <a:spcAft>
                <a:spcPts val="0"/>
              </a:spcAft>
              <a:buClr>
                <a:srgbClr val="595959"/>
              </a:buClr>
              <a:buSzPts val="1500"/>
              <a:buFont typeface="Arial"/>
              <a:buChar char="•"/>
            </a:pPr>
            <a:r>
              <a:rPr b="0" i="0" lang="pt-PT" sz="1500" u="none" cap="none" strike="noStrike">
                <a:solidFill>
                  <a:srgbClr val="595959"/>
                </a:solidFill>
                <a:latin typeface="Quattrocento Sans"/>
                <a:ea typeface="Quattrocento Sans"/>
                <a:cs typeface="Quattrocento Sans"/>
                <a:sym typeface="Quattrocento Sans"/>
              </a:rPr>
              <a:t> Trabalho prático (compilar resultados da semana de trabalho)</a:t>
            </a:r>
            <a:endParaRPr b="0" i="0" sz="1500" u="none" cap="none" strike="noStrike">
              <a:solidFill>
                <a:srgbClr val="595959"/>
              </a:solidFill>
              <a:latin typeface="Quattrocento Sans"/>
              <a:ea typeface="Quattrocento Sans"/>
              <a:cs typeface="Quattrocento Sans"/>
              <a:sym typeface="Quattrocento Sans"/>
            </a:endParaRPr>
          </a:p>
          <a:p>
            <a:pPr indent="-95250" lvl="1" marL="0" marR="0" rtl="0" algn="l">
              <a:lnSpc>
                <a:spcPct val="100000"/>
              </a:lnSpc>
              <a:spcBef>
                <a:spcPts val="0"/>
              </a:spcBef>
              <a:spcAft>
                <a:spcPts val="0"/>
              </a:spcAft>
              <a:buClr>
                <a:srgbClr val="595959"/>
              </a:buClr>
              <a:buSzPts val="1500"/>
              <a:buFont typeface="Arial"/>
              <a:buChar char="•"/>
            </a:pPr>
            <a:r>
              <a:rPr b="0" i="0" lang="pt-PT" sz="1500" u="none" cap="none" strike="noStrike">
                <a:solidFill>
                  <a:srgbClr val="595959"/>
                </a:solidFill>
                <a:latin typeface="Quattrocento Sans"/>
                <a:ea typeface="Quattrocento Sans"/>
                <a:cs typeface="Quattrocento Sans"/>
                <a:sym typeface="Quattrocento Sans"/>
              </a:rPr>
              <a:t> Apresentação em aula do(s) tema(s) da semana</a:t>
            </a:r>
            <a:endParaRPr b="0" i="0" sz="1500" u="none" cap="none" strike="noStrike">
              <a:solidFill>
                <a:srgbClr val="595959"/>
              </a:solidFill>
              <a:latin typeface="Quattrocento Sans"/>
              <a:ea typeface="Quattrocento Sans"/>
              <a:cs typeface="Quattrocento Sans"/>
              <a:sym typeface="Quattrocento Sans"/>
            </a:endParaRPr>
          </a:p>
          <a:p>
            <a:pPr indent="-95250" lvl="1" marL="0" marR="0" rtl="0" algn="l">
              <a:lnSpc>
                <a:spcPct val="100000"/>
              </a:lnSpc>
              <a:spcBef>
                <a:spcPts val="0"/>
              </a:spcBef>
              <a:spcAft>
                <a:spcPts val="0"/>
              </a:spcAft>
              <a:buClr>
                <a:srgbClr val="595959"/>
              </a:buClr>
              <a:buSzPts val="1500"/>
              <a:buFont typeface="Arial"/>
              <a:buChar char="•"/>
            </a:pPr>
            <a:r>
              <a:rPr b="0" i="0" lang="pt-PT" sz="1500" u="none" cap="none" strike="noStrike">
                <a:solidFill>
                  <a:srgbClr val="595959"/>
                </a:solidFill>
                <a:latin typeface="Quattrocento Sans"/>
                <a:ea typeface="Quattrocento Sans"/>
                <a:cs typeface="Quattrocento Sans"/>
                <a:sym typeface="Quattrocento Sans"/>
              </a:rPr>
              <a:t> Acompanhamento da evolução dos trabalhos</a:t>
            </a:r>
            <a:endParaRPr b="0" i="0" sz="1400" u="none" cap="none" strike="noStrike">
              <a:solidFill>
                <a:srgbClr val="000000"/>
              </a:solidFill>
              <a:latin typeface="Arial"/>
              <a:ea typeface="Arial"/>
              <a:cs typeface="Arial"/>
              <a:sym typeface="Arial"/>
            </a:endParaRPr>
          </a:p>
        </p:txBody>
      </p:sp>
      <p:sp>
        <p:nvSpPr>
          <p:cNvPr id="119" name="Google Shape;119;p4"/>
          <p:cNvSpPr/>
          <p:nvPr/>
        </p:nvSpPr>
        <p:spPr>
          <a:xfrm rot="5400000">
            <a:off x="-68781" y="4617716"/>
            <a:ext cx="1729200" cy="1210500"/>
          </a:xfrm>
          <a:prstGeom prst="chevron">
            <a:avLst>
              <a:gd fmla="val 50000" name="adj"/>
            </a:avLst>
          </a:prstGeom>
          <a:solidFill>
            <a:srgbClr val="DDD9C3"/>
          </a:solidFill>
          <a:ln cap="flat" cmpd="sng" w="25400">
            <a:solidFill>
              <a:srgbClr val="DDD9C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4"/>
          <p:cNvSpPr txBox="1"/>
          <p:nvPr/>
        </p:nvSpPr>
        <p:spPr>
          <a:xfrm>
            <a:off x="190551" y="3499901"/>
            <a:ext cx="1210500" cy="5187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595959"/>
              </a:buClr>
              <a:buSzPts val="1300"/>
              <a:buFont typeface="Quattrocento Sans"/>
              <a:buNone/>
            </a:pPr>
            <a:r>
              <a:rPr b="1" i="0" lang="pt-PT" sz="1300" u="none" cap="none" strike="noStrike">
                <a:solidFill>
                  <a:srgbClr val="595959"/>
                </a:solidFill>
                <a:latin typeface="Quattrocento Sans"/>
                <a:ea typeface="Quattrocento Sans"/>
                <a:cs typeface="Quattrocento Sans"/>
                <a:sym typeface="Quattrocento Sans"/>
              </a:rPr>
              <a:t>Aulas</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455"/>
              </a:spcBef>
              <a:spcAft>
                <a:spcPts val="0"/>
              </a:spcAft>
              <a:buClr>
                <a:srgbClr val="595959"/>
              </a:buClr>
              <a:buSzPts val="1300"/>
              <a:buFont typeface="Quattrocento Sans"/>
              <a:buNone/>
            </a:pPr>
            <a:r>
              <a:rPr b="1" i="0" lang="pt-PT" sz="1300" u="none" cap="none" strike="noStrike">
                <a:solidFill>
                  <a:srgbClr val="595959"/>
                </a:solidFill>
                <a:latin typeface="Quattrocento Sans"/>
                <a:ea typeface="Quattrocento Sans"/>
                <a:cs typeface="Quattrocento Sans"/>
                <a:sym typeface="Quattrocento Sans"/>
              </a:rPr>
              <a:t>Teóricas</a:t>
            </a:r>
            <a:endParaRPr b="0" i="0" sz="1400" u="none" cap="none" strike="noStrike">
              <a:solidFill>
                <a:srgbClr val="000000"/>
              </a:solidFill>
              <a:latin typeface="Arial"/>
              <a:ea typeface="Arial"/>
              <a:cs typeface="Arial"/>
              <a:sym typeface="Arial"/>
            </a:endParaRPr>
          </a:p>
        </p:txBody>
      </p:sp>
      <p:sp>
        <p:nvSpPr>
          <p:cNvPr id="121" name="Google Shape;121;p4"/>
          <p:cNvSpPr txBox="1"/>
          <p:nvPr/>
        </p:nvSpPr>
        <p:spPr>
          <a:xfrm>
            <a:off x="1428557" y="2936026"/>
            <a:ext cx="10550100" cy="1014300"/>
          </a:xfrm>
          <a:prstGeom prst="rect">
            <a:avLst/>
          </a:prstGeom>
          <a:noFill/>
          <a:ln>
            <a:noFill/>
          </a:ln>
        </p:spPr>
        <p:txBody>
          <a:bodyPr anchorCtr="0" anchor="ctr" bIns="9525" lIns="106675" spcFirstLastPara="1" rIns="9525" wrap="square" tIns="9525">
            <a:noAutofit/>
          </a:bodyPr>
          <a:lstStyle/>
          <a:p>
            <a:pPr indent="-114300" lvl="1" marL="114300" marR="0" rtl="0" algn="l">
              <a:lnSpc>
                <a:spcPct val="90000"/>
              </a:lnSpc>
              <a:spcBef>
                <a:spcPts val="0"/>
              </a:spcBef>
              <a:spcAft>
                <a:spcPts val="0"/>
              </a:spcAft>
              <a:buClr>
                <a:srgbClr val="595959"/>
              </a:buClr>
              <a:buSzPts val="1500"/>
              <a:buFont typeface="Quattrocento Sans"/>
              <a:buChar char="•"/>
            </a:pPr>
            <a:r>
              <a:rPr b="0" i="0" lang="pt-PT" sz="1500" u="none" cap="none" strike="noStrike">
                <a:solidFill>
                  <a:srgbClr val="595959"/>
                </a:solidFill>
                <a:latin typeface="Quattrocento Sans"/>
                <a:ea typeface="Quattrocento Sans"/>
                <a:cs typeface="Quattrocento Sans"/>
                <a:sym typeface="Quattrocento Sans"/>
              </a:rPr>
              <a:t>Apresentação: convidados</a:t>
            </a:r>
            <a:endParaRPr b="0" i="0" sz="1500" u="none" cap="none" strike="noStrike">
              <a:solidFill>
                <a:srgbClr val="595959"/>
              </a:solidFill>
              <a:latin typeface="Quattrocento Sans"/>
              <a:ea typeface="Quattrocento Sans"/>
              <a:cs typeface="Quattrocento Sans"/>
              <a:sym typeface="Quattrocento Sans"/>
            </a:endParaRPr>
          </a:p>
          <a:p>
            <a:pPr indent="-114300" lvl="1" marL="114300" marR="0" rtl="0" algn="l">
              <a:lnSpc>
                <a:spcPct val="90000"/>
              </a:lnSpc>
              <a:spcBef>
                <a:spcPts val="225"/>
              </a:spcBef>
              <a:spcAft>
                <a:spcPts val="0"/>
              </a:spcAft>
              <a:buClr>
                <a:srgbClr val="595959"/>
              </a:buClr>
              <a:buSzPts val="1500"/>
              <a:buFont typeface="Quattrocento Sans"/>
              <a:buChar char="•"/>
            </a:pPr>
            <a:r>
              <a:rPr b="0" i="0" lang="pt-PT" sz="1500" u="none" cap="none" strike="noStrike">
                <a:solidFill>
                  <a:srgbClr val="595959"/>
                </a:solidFill>
                <a:latin typeface="Quattrocento Sans"/>
                <a:ea typeface="Quattrocento Sans"/>
                <a:cs typeface="Quattrocento Sans"/>
                <a:sym typeface="Quattrocento Sans"/>
              </a:rPr>
              <a:t>Apresentação teórica do tema </a:t>
            </a:r>
            <a:endParaRPr b="0" i="0" sz="1400" u="none" cap="none" strike="noStrike">
              <a:solidFill>
                <a:srgbClr val="000000"/>
              </a:solidFill>
              <a:latin typeface="Arial"/>
              <a:ea typeface="Arial"/>
              <a:cs typeface="Arial"/>
              <a:sym typeface="Arial"/>
            </a:endParaRPr>
          </a:p>
          <a:p>
            <a:pPr indent="-114300" lvl="1" marL="114300" marR="0" rtl="0" algn="l">
              <a:lnSpc>
                <a:spcPct val="90000"/>
              </a:lnSpc>
              <a:spcBef>
                <a:spcPts val="225"/>
              </a:spcBef>
              <a:spcAft>
                <a:spcPts val="0"/>
              </a:spcAft>
              <a:buClr>
                <a:srgbClr val="595959"/>
              </a:buClr>
              <a:buSzPts val="1500"/>
              <a:buFont typeface="Quattrocento Sans"/>
              <a:buChar char="•"/>
            </a:pPr>
            <a:r>
              <a:rPr b="0" i="0" lang="pt-PT" sz="1500" u="none" cap="none" strike="noStrike">
                <a:solidFill>
                  <a:srgbClr val="595959"/>
                </a:solidFill>
                <a:latin typeface="Quattrocento Sans"/>
                <a:ea typeface="Quattrocento Sans"/>
                <a:cs typeface="Quattrocento Sans"/>
                <a:sym typeface="Quattrocento Sans"/>
              </a:rPr>
              <a:t>Preparação e discussão do trabalho da semana</a:t>
            </a:r>
            <a:endParaRPr b="0" i="0" sz="1400" u="none" cap="none" strike="noStrike">
              <a:solidFill>
                <a:srgbClr val="000000"/>
              </a:solidFill>
              <a:latin typeface="Arial"/>
              <a:ea typeface="Arial"/>
              <a:cs typeface="Arial"/>
              <a:sym typeface="Arial"/>
            </a:endParaRPr>
          </a:p>
        </p:txBody>
      </p:sp>
      <p:sp>
        <p:nvSpPr>
          <p:cNvPr id="122" name="Google Shape;122;p4"/>
          <p:cNvSpPr txBox="1"/>
          <p:nvPr/>
        </p:nvSpPr>
        <p:spPr>
          <a:xfrm>
            <a:off x="190551" y="5039373"/>
            <a:ext cx="1210500" cy="518700"/>
          </a:xfrm>
          <a:prstGeom prst="rect">
            <a:avLst/>
          </a:prstGeom>
          <a:noFill/>
          <a:ln>
            <a:noFill/>
          </a:ln>
        </p:spPr>
        <p:txBody>
          <a:bodyPr anchorCtr="0" anchor="ctr" bIns="8250" lIns="8250" spcFirstLastPara="1" rIns="8250" wrap="square" tIns="8250">
            <a:noAutofit/>
          </a:bodyPr>
          <a:lstStyle/>
          <a:p>
            <a:pPr indent="0" lvl="0" marL="0" marR="0" rtl="0" algn="ctr">
              <a:lnSpc>
                <a:spcPct val="90000"/>
              </a:lnSpc>
              <a:spcBef>
                <a:spcPts val="0"/>
              </a:spcBef>
              <a:spcAft>
                <a:spcPts val="0"/>
              </a:spcAft>
              <a:buClr>
                <a:srgbClr val="595959"/>
              </a:buClr>
              <a:buSzPts val="1300"/>
              <a:buFont typeface="Quattrocento Sans"/>
              <a:buNone/>
            </a:pPr>
            <a:r>
              <a:rPr b="1" i="0" lang="pt-PT" sz="1300" u="none" cap="none" strike="noStrike">
                <a:solidFill>
                  <a:srgbClr val="595959"/>
                </a:solidFill>
                <a:latin typeface="Quattrocento Sans"/>
                <a:ea typeface="Quattrocento Sans"/>
                <a:cs typeface="Quattrocento Sans"/>
                <a:sym typeface="Quattrocento Sans"/>
              </a:rPr>
              <a:t>Aulas</a:t>
            </a:r>
            <a:endParaRPr b="0" i="0" sz="1400" u="none" cap="none" strike="noStrike">
              <a:solidFill>
                <a:srgbClr val="000000"/>
              </a:solidFill>
              <a:latin typeface="Arial"/>
              <a:ea typeface="Arial"/>
              <a:cs typeface="Arial"/>
              <a:sym typeface="Arial"/>
            </a:endParaRPr>
          </a:p>
          <a:p>
            <a:pPr indent="0" lvl="0" marL="0" marR="0" rtl="0" algn="ctr">
              <a:lnSpc>
                <a:spcPct val="90000"/>
              </a:lnSpc>
              <a:spcBef>
                <a:spcPts val="455"/>
              </a:spcBef>
              <a:spcAft>
                <a:spcPts val="0"/>
              </a:spcAft>
              <a:buClr>
                <a:srgbClr val="595959"/>
              </a:buClr>
              <a:buSzPts val="1300"/>
              <a:buFont typeface="Quattrocento Sans"/>
              <a:buNone/>
            </a:pPr>
            <a:r>
              <a:rPr b="1" i="0" lang="pt-PT" sz="1300" u="none" cap="none" strike="noStrike">
                <a:solidFill>
                  <a:srgbClr val="595959"/>
                </a:solidFill>
                <a:latin typeface="Quattrocento Sans"/>
                <a:ea typeface="Quattrocento Sans"/>
                <a:cs typeface="Quattrocento Sans"/>
                <a:sym typeface="Quattrocento Sans"/>
              </a:rPr>
              <a:t>Práticas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6"/>
          <p:cNvSpPr txBox="1"/>
          <p:nvPr/>
        </p:nvSpPr>
        <p:spPr>
          <a:xfrm>
            <a:off x="223657" y="185097"/>
            <a:ext cx="10361851" cy="1362075"/>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Avaliação Contínua</a:t>
            </a:r>
            <a:endParaRPr b="0" i="0" sz="1400" u="none" cap="none" strike="noStrike">
              <a:solidFill>
                <a:srgbClr val="000000"/>
              </a:solidFill>
              <a:latin typeface="Arial"/>
              <a:ea typeface="Arial"/>
              <a:cs typeface="Arial"/>
              <a:sym typeface="Arial"/>
            </a:endParaRPr>
          </a:p>
        </p:txBody>
      </p:sp>
      <p:sp>
        <p:nvSpPr>
          <p:cNvPr id="128" name="Google Shape;128;p6"/>
          <p:cNvSpPr txBox="1"/>
          <p:nvPr/>
        </p:nvSpPr>
        <p:spPr>
          <a:xfrm>
            <a:off x="1056893" y="2397154"/>
            <a:ext cx="10361851" cy="2904688"/>
          </a:xfrm>
          <a:prstGeom prst="rect">
            <a:avLst/>
          </a:prstGeom>
          <a:noFill/>
          <a:ln>
            <a:noFill/>
          </a:ln>
        </p:spPr>
        <p:txBody>
          <a:bodyPr anchorCtr="0" anchor="b" bIns="45700" lIns="91425" spcFirstLastPara="1" rIns="91425" wrap="square" tIns="45700">
            <a:normAutofit fontScale="70000" lnSpcReduction="20000"/>
          </a:bodyPr>
          <a:lstStyle/>
          <a:p>
            <a:pPr indent="0" lvl="0" marL="0" marR="0" rtl="0" algn="l">
              <a:lnSpc>
                <a:spcPct val="100000"/>
              </a:lnSpc>
              <a:spcBef>
                <a:spcPts val="0"/>
              </a:spcBef>
              <a:spcAft>
                <a:spcPts val="0"/>
              </a:spcAft>
              <a:buClr>
                <a:srgbClr val="000000"/>
              </a:buClr>
              <a:buSzPct val="100000"/>
              <a:buFont typeface="Arial"/>
              <a:buNone/>
            </a:pPr>
            <a:r>
              <a:rPr b="0" i="0" lang="pt-PT" sz="3800" u="none" cap="none" strike="noStrike">
                <a:solidFill>
                  <a:srgbClr val="595959"/>
                </a:solidFill>
                <a:latin typeface="Quattrocento Sans"/>
                <a:ea typeface="Quattrocento Sans"/>
                <a:cs typeface="Quattrocento Sans"/>
                <a:sym typeface="Quattrocento Sans"/>
              </a:rPr>
              <a:t>Classificação Final (CF)</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ct val="100000"/>
              <a:buFont typeface="Arial"/>
              <a:buNone/>
            </a:pPr>
            <a:r>
              <a:t/>
            </a:r>
            <a:endParaRPr b="0" i="0" sz="3800" u="none" cap="none" strike="noStrike">
              <a:solidFill>
                <a:srgbClr val="595959"/>
              </a:solidFill>
              <a:latin typeface="Quattrocento Sans"/>
              <a:ea typeface="Quattrocento Sans"/>
              <a:cs typeface="Quattrocento Sans"/>
              <a:sym typeface="Quattrocento Sans"/>
            </a:endParaRPr>
          </a:p>
          <a:p>
            <a:pPr indent="-342900" lvl="1" marL="342900" marR="0" rtl="0" algn="l">
              <a:lnSpc>
                <a:spcPct val="100000"/>
              </a:lnSpc>
              <a:spcBef>
                <a:spcPts val="0"/>
              </a:spcBef>
              <a:spcAft>
                <a:spcPts val="0"/>
              </a:spcAft>
              <a:buClr>
                <a:srgbClr val="595959"/>
              </a:buClr>
              <a:buSzPct val="101052"/>
              <a:buFont typeface="Arial"/>
              <a:buChar char="•"/>
            </a:pPr>
            <a:r>
              <a:rPr b="0" i="0" lang="pt-PT" sz="3800" u="none" cap="none" strike="noStrike">
                <a:solidFill>
                  <a:srgbClr val="595959"/>
                </a:solidFill>
                <a:latin typeface="Quattrocento Sans"/>
                <a:ea typeface="Quattrocento Sans"/>
                <a:cs typeface="Quattrocento Sans"/>
                <a:sym typeface="Quattrocento Sans"/>
              </a:rPr>
              <a:t>Testes (T)</a:t>
            </a:r>
            <a:endParaRPr b="0" i="0" sz="1400" u="none" cap="none" strike="noStrike">
              <a:solidFill>
                <a:srgbClr val="000000"/>
              </a:solidFill>
              <a:latin typeface="Arial"/>
              <a:ea typeface="Arial"/>
              <a:cs typeface="Arial"/>
              <a:sym typeface="Arial"/>
            </a:endParaRPr>
          </a:p>
          <a:p>
            <a:pPr indent="-342900" lvl="1" marL="342900" marR="0" rtl="0" algn="l">
              <a:lnSpc>
                <a:spcPct val="100000"/>
              </a:lnSpc>
              <a:spcBef>
                <a:spcPts val="0"/>
              </a:spcBef>
              <a:spcAft>
                <a:spcPts val="0"/>
              </a:spcAft>
              <a:buClr>
                <a:srgbClr val="595959"/>
              </a:buClr>
              <a:buSzPct val="101052"/>
              <a:buFont typeface="Arial"/>
              <a:buChar char="•"/>
            </a:pPr>
            <a:r>
              <a:rPr b="0" i="0" lang="pt-PT" sz="3800" u="none" cap="none" strike="noStrike">
                <a:solidFill>
                  <a:srgbClr val="595959"/>
                </a:solidFill>
                <a:latin typeface="Quattrocento Sans"/>
                <a:ea typeface="Quattrocento Sans"/>
                <a:cs typeface="Quattrocento Sans"/>
                <a:sym typeface="Quattrocento Sans"/>
              </a:rPr>
              <a:t>Trabalho semanal (TS)</a:t>
            </a:r>
            <a:endParaRPr b="0" i="0" sz="1400" u="none" cap="none" strike="noStrike">
              <a:solidFill>
                <a:srgbClr val="000000"/>
              </a:solidFill>
              <a:latin typeface="Arial"/>
              <a:ea typeface="Arial"/>
              <a:cs typeface="Arial"/>
              <a:sym typeface="Arial"/>
            </a:endParaRPr>
          </a:p>
          <a:p>
            <a:pPr indent="-342900" lvl="1" marL="342900" marR="0" rtl="0" algn="l">
              <a:lnSpc>
                <a:spcPct val="100000"/>
              </a:lnSpc>
              <a:spcBef>
                <a:spcPts val="0"/>
              </a:spcBef>
              <a:spcAft>
                <a:spcPts val="0"/>
              </a:spcAft>
              <a:buClr>
                <a:srgbClr val="595959"/>
              </a:buClr>
              <a:buSzPct val="101052"/>
              <a:buFont typeface="Arial"/>
              <a:buChar char="•"/>
            </a:pPr>
            <a:r>
              <a:rPr b="0" i="0" lang="pt-PT" sz="3800" u="none" cap="none" strike="noStrike">
                <a:solidFill>
                  <a:srgbClr val="595959"/>
                </a:solidFill>
                <a:latin typeface="Quattrocento Sans"/>
                <a:ea typeface="Quattrocento Sans"/>
                <a:cs typeface="Quattrocento Sans"/>
                <a:sym typeface="Quattrocento Sans"/>
              </a:rPr>
              <a:t>Apresentação em aula (AA)</a:t>
            </a:r>
            <a:endParaRPr b="0" i="0" sz="1400" u="none" cap="none" strike="noStrike">
              <a:solidFill>
                <a:srgbClr val="000000"/>
              </a:solidFill>
              <a:latin typeface="Arial"/>
              <a:ea typeface="Arial"/>
              <a:cs typeface="Arial"/>
              <a:sym typeface="Arial"/>
            </a:endParaRPr>
          </a:p>
          <a:p>
            <a:pPr indent="-342900" lvl="1" marL="342900" marR="0" rtl="0" algn="l">
              <a:lnSpc>
                <a:spcPct val="100000"/>
              </a:lnSpc>
              <a:spcBef>
                <a:spcPts val="0"/>
              </a:spcBef>
              <a:spcAft>
                <a:spcPts val="0"/>
              </a:spcAft>
              <a:buClr>
                <a:srgbClr val="595959"/>
              </a:buClr>
              <a:buSzPct val="101052"/>
              <a:buFont typeface="Arial"/>
              <a:buChar char="•"/>
            </a:pPr>
            <a:r>
              <a:rPr b="0" i="0" lang="pt-PT" sz="3800" u="none" cap="none" strike="noStrike">
                <a:solidFill>
                  <a:srgbClr val="595959"/>
                </a:solidFill>
                <a:latin typeface="Quattrocento Sans"/>
                <a:ea typeface="Quattrocento Sans"/>
                <a:cs typeface="Quattrocento Sans"/>
                <a:sym typeface="Quattrocento Sans"/>
              </a:rPr>
              <a:t>Relatório global e “Pitch” final (RP)</a:t>
            </a:r>
            <a:endParaRPr b="0" i="0" sz="1400" u="none" cap="none" strike="noStrike">
              <a:solidFill>
                <a:srgbClr val="000000"/>
              </a:solidFill>
              <a:latin typeface="Arial"/>
              <a:ea typeface="Arial"/>
              <a:cs typeface="Arial"/>
              <a:sym typeface="Arial"/>
            </a:endParaRPr>
          </a:p>
          <a:p>
            <a:pPr indent="-190500" lvl="1" marL="342900" marR="0" rtl="0" algn="l">
              <a:lnSpc>
                <a:spcPct val="100000"/>
              </a:lnSpc>
              <a:spcBef>
                <a:spcPts val="0"/>
              </a:spcBef>
              <a:spcAft>
                <a:spcPts val="0"/>
              </a:spcAft>
              <a:buClr>
                <a:srgbClr val="595959"/>
              </a:buClr>
              <a:buSzPct val="101052"/>
              <a:buFont typeface="Arial"/>
              <a:buNone/>
            </a:pPr>
            <a:r>
              <a:t/>
            </a:r>
            <a:endParaRPr b="0" i="0" sz="3800" u="none" cap="none" strike="noStrike">
              <a:solidFill>
                <a:srgbClr val="595959"/>
              </a:solidFill>
              <a:latin typeface="Quattrocento Sans"/>
              <a:ea typeface="Quattrocento Sans"/>
              <a:cs typeface="Quattrocento Sans"/>
              <a:sym typeface="Quattrocento Sans"/>
            </a:endParaRPr>
          </a:p>
          <a:p>
            <a:pPr indent="0" lvl="1" marL="0" marR="0" rtl="0" algn="l">
              <a:lnSpc>
                <a:spcPct val="100000"/>
              </a:lnSpc>
              <a:spcBef>
                <a:spcPts val="0"/>
              </a:spcBef>
              <a:spcAft>
                <a:spcPts val="0"/>
              </a:spcAft>
              <a:buClr>
                <a:srgbClr val="000000"/>
              </a:buClr>
              <a:buSzPct val="100000"/>
              <a:buFont typeface="Arial"/>
              <a:buNone/>
            </a:pPr>
            <a:r>
              <a:rPr b="0" i="0" lang="pt-PT" sz="3800" u="none" cap="none" strike="noStrike">
                <a:solidFill>
                  <a:srgbClr val="595959"/>
                </a:solidFill>
                <a:latin typeface="Quattrocento Sans"/>
                <a:ea typeface="Quattrocento Sans"/>
                <a:cs typeface="Quattrocento Sans"/>
                <a:sym typeface="Quattrocento Sans"/>
              </a:rPr>
              <a:t>CF = 0,4 x T + 0,3 x TS + 0,1 x AA + 0,2 x RP</a:t>
            </a:r>
            <a:endParaRPr b="0" i="0" sz="1400" u="none" cap="none" strike="noStrike">
              <a:solidFill>
                <a:srgbClr val="000000"/>
              </a:solidFill>
              <a:latin typeface="Arial"/>
              <a:ea typeface="Arial"/>
              <a:cs typeface="Arial"/>
              <a:sym typeface="Arial"/>
            </a:endParaRPr>
          </a:p>
          <a:p>
            <a:pPr indent="-190500" lvl="1" marL="342900" marR="0" rtl="0" algn="l">
              <a:lnSpc>
                <a:spcPct val="100000"/>
              </a:lnSpc>
              <a:spcBef>
                <a:spcPts val="0"/>
              </a:spcBef>
              <a:spcAft>
                <a:spcPts val="0"/>
              </a:spcAft>
              <a:buClr>
                <a:srgbClr val="595959"/>
              </a:buClr>
              <a:buSzPct val="101052"/>
              <a:buFont typeface="Arial"/>
              <a:buNone/>
            </a:pPr>
            <a:r>
              <a:t/>
            </a:r>
            <a:endParaRPr b="0" i="0" sz="3800" u="none" cap="none" strike="noStrike">
              <a:solidFill>
                <a:srgbClr val="595959"/>
              </a:solidFill>
              <a:latin typeface="Quattrocento Sans"/>
              <a:ea typeface="Quattrocento Sans"/>
              <a:cs typeface="Quattrocento Sans"/>
              <a:sym typeface="Quattrocento Sans"/>
            </a:endParaRPr>
          </a:p>
          <a:p>
            <a:pPr indent="-228600" lvl="1" marL="457200" marR="0" rtl="0" algn="l">
              <a:lnSpc>
                <a:spcPct val="90000"/>
              </a:lnSpc>
              <a:spcBef>
                <a:spcPts val="400"/>
              </a:spcBef>
              <a:spcAft>
                <a:spcPts val="0"/>
              </a:spcAft>
              <a:buClr>
                <a:srgbClr val="000000"/>
              </a:buClr>
              <a:buSzPct val="100000"/>
              <a:buFont typeface="Arial"/>
              <a:buNone/>
            </a:pPr>
            <a:r>
              <a:t/>
            </a:r>
            <a:endParaRPr b="0" i="0" sz="1000" u="none" cap="none" strike="noStrike">
              <a:solidFill>
                <a:srgbClr val="888888"/>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7"/>
          <p:cNvSpPr txBox="1"/>
          <p:nvPr/>
        </p:nvSpPr>
        <p:spPr>
          <a:xfrm>
            <a:off x="50925" y="188641"/>
            <a:ext cx="2398413"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Avaliação</a:t>
            </a:r>
            <a:endParaRPr b="0" i="0" sz="1400" u="none" cap="none" strike="noStrike">
              <a:solidFill>
                <a:srgbClr val="000000"/>
              </a:solidFill>
              <a:latin typeface="Arial"/>
              <a:ea typeface="Arial"/>
              <a:cs typeface="Arial"/>
              <a:sym typeface="Arial"/>
            </a:endParaRPr>
          </a:p>
        </p:txBody>
      </p:sp>
      <p:sp>
        <p:nvSpPr>
          <p:cNvPr id="134" name="Google Shape;134;p7"/>
          <p:cNvSpPr txBox="1"/>
          <p:nvPr/>
        </p:nvSpPr>
        <p:spPr>
          <a:xfrm>
            <a:off x="550590" y="1124744"/>
            <a:ext cx="11233200" cy="3416279"/>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595959"/>
              </a:buClr>
              <a:buSzPts val="2400"/>
              <a:buFont typeface="Arial"/>
              <a:buChar char="•"/>
            </a:pPr>
            <a:r>
              <a:rPr b="1" i="0" lang="pt-PT" sz="2400" u="none" cap="none" strike="noStrike">
                <a:solidFill>
                  <a:srgbClr val="595959"/>
                </a:solidFill>
                <a:latin typeface="Quattrocento Sans"/>
                <a:ea typeface="Quattrocento Sans"/>
                <a:cs typeface="Quattrocento Sans"/>
                <a:sym typeface="Quattrocento Sans"/>
              </a:rPr>
              <a:t>Obtenção de frequência (acesso a exame)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342900" lvl="1" marL="800100" marR="0" rtl="0" algn="l">
              <a:lnSpc>
                <a:spcPct val="150000"/>
              </a:lnSpc>
              <a:spcBef>
                <a:spcPts val="0"/>
              </a:spcBef>
              <a:spcAft>
                <a:spcPts val="0"/>
              </a:spcAft>
              <a:buClr>
                <a:srgbClr val="595959"/>
              </a:buClr>
              <a:buSzPts val="2400"/>
              <a:buFont typeface="Noto Sans Symbols"/>
              <a:buChar char="✔"/>
            </a:pPr>
            <a:r>
              <a:rPr b="1" i="0" lang="pt-PT" sz="2400" u="none" cap="none" strike="noStrike">
                <a:solidFill>
                  <a:srgbClr val="595959"/>
                </a:solidFill>
                <a:latin typeface="Quattrocento Sans"/>
                <a:ea typeface="Quattrocento Sans"/>
                <a:cs typeface="Quattrocento Sans"/>
                <a:sym typeface="Quattrocento Sans"/>
              </a:rPr>
              <a:t>Entregar os trabalhos de grupo semanais com aproveitamento</a:t>
            </a:r>
            <a:endParaRPr/>
          </a:p>
          <a:p>
            <a:pPr indent="-342900" lvl="1" marL="800100" marR="0" rtl="0" algn="l">
              <a:lnSpc>
                <a:spcPct val="150000"/>
              </a:lnSpc>
              <a:spcBef>
                <a:spcPts val="0"/>
              </a:spcBef>
              <a:spcAft>
                <a:spcPts val="0"/>
              </a:spcAft>
              <a:buClr>
                <a:srgbClr val="595959"/>
              </a:buClr>
              <a:buSzPts val="2400"/>
              <a:buFont typeface="Noto Sans Symbols"/>
              <a:buChar char="✔"/>
            </a:pPr>
            <a:r>
              <a:rPr b="1" i="0" lang="pt-PT" sz="2400" u="none" cap="none" strike="noStrike">
                <a:solidFill>
                  <a:srgbClr val="595959"/>
                </a:solidFill>
                <a:latin typeface="Quattrocento Sans"/>
                <a:ea typeface="Quattrocento Sans"/>
                <a:cs typeface="Quattrocento Sans"/>
                <a:sym typeface="Quattrocento Sans"/>
              </a:rPr>
              <a:t>Fazer as apresentações em sala</a:t>
            </a:r>
            <a:endParaRPr/>
          </a:p>
          <a:p>
            <a:pPr indent="-342900" lvl="1" marL="800100" marR="0" rtl="0" algn="l">
              <a:lnSpc>
                <a:spcPct val="150000"/>
              </a:lnSpc>
              <a:spcBef>
                <a:spcPts val="0"/>
              </a:spcBef>
              <a:spcAft>
                <a:spcPts val="0"/>
              </a:spcAft>
              <a:buClr>
                <a:srgbClr val="595959"/>
              </a:buClr>
              <a:buSzPts val="2400"/>
              <a:buFont typeface="Noto Sans Symbols"/>
              <a:buChar char="✔"/>
            </a:pPr>
            <a:r>
              <a:rPr b="1" i="0" lang="pt-PT" sz="2400" u="none" cap="none" strike="noStrike">
                <a:solidFill>
                  <a:srgbClr val="595959"/>
                </a:solidFill>
                <a:latin typeface="Quattrocento Sans"/>
                <a:ea typeface="Quattrocento Sans"/>
                <a:cs typeface="Quattrocento Sans"/>
                <a:sym typeface="Quattrocento Sans"/>
              </a:rPr>
              <a:t>Fazer o pitch final e entregar o relatório global</a:t>
            </a:r>
            <a:endParaRPr b="1"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50000"/>
              </a:lnSpc>
              <a:spcBef>
                <a:spcPts val="0"/>
              </a:spcBef>
              <a:spcAft>
                <a:spcPts val="0"/>
              </a:spcAft>
              <a:buClr>
                <a:srgbClr val="000000"/>
              </a:buClr>
              <a:buSzPts val="2400"/>
              <a:buFont typeface="Arial"/>
              <a:buNone/>
            </a:pPr>
            <a:r>
              <a:t/>
            </a:r>
            <a:endParaRPr b="1" i="0" sz="2400" u="none" cap="none" strike="noStrike">
              <a:solidFill>
                <a:srgbClr val="595959"/>
              </a:solidFill>
              <a:latin typeface="Quattrocento Sans"/>
              <a:ea typeface="Quattrocento Sans"/>
              <a:cs typeface="Quattrocento Sans"/>
              <a:sym typeface="Quattrocento Sans"/>
            </a:endParaRPr>
          </a:p>
          <a:p>
            <a:pPr indent="0" lvl="1" marL="45720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595959"/>
              </a:solidFill>
              <a:latin typeface="Quattrocento Sans"/>
              <a:ea typeface="Quattrocento Sans"/>
              <a:cs typeface="Quattrocento Sans"/>
              <a:sym typeface="Quattrocento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8"/>
          <p:cNvSpPr txBox="1"/>
          <p:nvPr/>
        </p:nvSpPr>
        <p:spPr>
          <a:xfrm>
            <a:off x="50925" y="188641"/>
            <a:ext cx="2349121" cy="58477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Estrutura</a:t>
            </a:r>
            <a:endParaRPr b="0" i="0" sz="1400" u="none" cap="none" strike="noStrike">
              <a:solidFill>
                <a:srgbClr val="000000"/>
              </a:solidFill>
              <a:latin typeface="Arial"/>
              <a:ea typeface="Arial"/>
              <a:cs typeface="Arial"/>
              <a:sym typeface="Arial"/>
            </a:endParaRPr>
          </a:p>
        </p:txBody>
      </p:sp>
      <p:grpSp>
        <p:nvGrpSpPr>
          <p:cNvPr id="140" name="Google Shape;140;p8"/>
          <p:cNvGrpSpPr/>
          <p:nvPr/>
        </p:nvGrpSpPr>
        <p:grpSpPr>
          <a:xfrm>
            <a:off x="627307" y="1368523"/>
            <a:ext cx="10143708" cy="1096617"/>
            <a:chOff x="4709" y="891851"/>
            <a:chExt cx="10143708" cy="1096617"/>
          </a:xfrm>
        </p:grpSpPr>
        <p:sp>
          <p:nvSpPr>
            <p:cNvPr id="141" name="Google Shape;141;p8"/>
            <p:cNvSpPr/>
            <p:nvPr/>
          </p:nvSpPr>
          <p:spPr>
            <a:xfrm>
              <a:off x="4709" y="891851"/>
              <a:ext cx="2741542" cy="1096617"/>
            </a:xfrm>
            <a:prstGeom prst="chevron">
              <a:avLst>
                <a:gd fmla="val 50000" name="adj"/>
              </a:avLst>
            </a:prstGeom>
            <a:solidFill>
              <a:srgbClr val="D9959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8"/>
            <p:cNvSpPr txBox="1"/>
            <p:nvPr/>
          </p:nvSpPr>
          <p:spPr>
            <a:xfrm>
              <a:off x="553018" y="891851"/>
              <a:ext cx="1644925" cy="1096617"/>
            </a:xfrm>
            <a:prstGeom prst="rect">
              <a:avLst/>
            </a:prstGeom>
            <a:noFill/>
            <a:ln>
              <a:noFill/>
            </a:ln>
          </p:spPr>
          <p:txBody>
            <a:bodyPr anchorCtr="0" anchor="ctr" bIns="28000" lIns="84000" spcFirstLastPara="1" rIns="28000" wrap="square" tIns="28000">
              <a:noAutofit/>
            </a:bodyPr>
            <a:lstStyle/>
            <a:p>
              <a:pPr indent="0" lvl="0" marL="0" marR="0" rtl="0" algn="ctr">
                <a:lnSpc>
                  <a:spcPct val="90000"/>
                </a:lnSpc>
                <a:spcBef>
                  <a:spcPts val="0"/>
                </a:spcBef>
                <a:spcAft>
                  <a:spcPts val="0"/>
                </a:spcAft>
                <a:buClr>
                  <a:srgbClr val="7F7F7F"/>
                </a:buClr>
                <a:buSzPts val="2100"/>
                <a:buFont typeface="Quattrocento Sans"/>
                <a:buNone/>
              </a:pPr>
              <a:r>
                <a:rPr b="1" i="0" lang="pt-PT" sz="2100" u="none" cap="none" strike="noStrike">
                  <a:solidFill>
                    <a:srgbClr val="7F7F7F"/>
                  </a:solidFill>
                  <a:latin typeface="Quattrocento Sans"/>
                  <a:ea typeface="Quattrocento Sans"/>
                  <a:cs typeface="Quattrocento Sans"/>
                  <a:sym typeface="Quattrocento Sans"/>
                </a:rPr>
                <a:t>Formação de grupos</a:t>
              </a:r>
              <a:endParaRPr b="0" i="0" sz="1400" u="none" cap="none" strike="noStrike">
                <a:solidFill>
                  <a:srgbClr val="000000"/>
                </a:solidFill>
                <a:latin typeface="Arial"/>
                <a:ea typeface="Arial"/>
                <a:cs typeface="Arial"/>
                <a:sym typeface="Arial"/>
              </a:endParaRPr>
            </a:p>
          </p:txBody>
        </p:sp>
        <p:sp>
          <p:nvSpPr>
            <p:cNvPr id="143" name="Google Shape;143;p8"/>
            <p:cNvSpPr/>
            <p:nvPr/>
          </p:nvSpPr>
          <p:spPr>
            <a:xfrm>
              <a:off x="2472098" y="891851"/>
              <a:ext cx="2741542" cy="1096617"/>
            </a:xfrm>
            <a:prstGeom prst="chevron">
              <a:avLst>
                <a:gd fmla="val 50000" name="adj"/>
              </a:avLst>
            </a:prstGeom>
            <a:solidFill>
              <a:srgbClr val="D9959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8"/>
            <p:cNvSpPr txBox="1"/>
            <p:nvPr/>
          </p:nvSpPr>
          <p:spPr>
            <a:xfrm>
              <a:off x="3020407" y="891851"/>
              <a:ext cx="1644925" cy="1096617"/>
            </a:xfrm>
            <a:prstGeom prst="rect">
              <a:avLst/>
            </a:prstGeom>
            <a:noFill/>
            <a:ln>
              <a:noFill/>
            </a:ln>
          </p:spPr>
          <p:txBody>
            <a:bodyPr anchorCtr="0" anchor="ctr" bIns="28000" lIns="84000" spcFirstLastPara="1" rIns="28000" wrap="square" tIns="28000">
              <a:noAutofit/>
            </a:bodyPr>
            <a:lstStyle/>
            <a:p>
              <a:pPr indent="0" lvl="0" marL="0" marR="0" rtl="0" algn="ctr">
                <a:lnSpc>
                  <a:spcPct val="90000"/>
                </a:lnSpc>
                <a:spcBef>
                  <a:spcPts val="0"/>
                </a:spcBef>
                <a:spcAft>
                  <a:spcPts val="0"/>
                </a:spcAft>
                <a:buClr>
                  <a:srgbClr val="7F7F7F"/>
                </a:buClr>
                <a:buSzPts val="2100"/>
                <a:buFont typeface="Quattrocento Sans"/>
                <a:buNone/>
              </a:pPr>
              <a:r>
                <a:rPr b="1" i="0" lang="pt-PT" sz="2100" u="none" cap="none" strike="noStrike">
                  <a:solidFill>
                    <a:srgbClr val="7F7F7F"/>
                  </a:solidFill>
                  <a:latin typeface="Quattrocento Sans"/>
                  <a:ea typeface="Quattrocento Sans"/>
                  <a:cs typeface="Quattrocento Sans"/>
                  <a:sym typeface="Quattrocento Sans"/>
                </a:rPr>
                <a:t>Idealização de projectos</a:t>
              </a:r>
              <a:endParaRPr b="0" i="0" sz="1400" u="none" cap="none" strike="noStrike">
                <a:solidFill>
                  <a:srgbClr val="000000"/>
                </a:solidFill>
                <a:latin typeface="Arial"/>
                <a:ea typeface="Arial"/>
                <a:cs typeface="Arial"/>
                <a:sym typeface="Arial"/>
              </a:endParaRPr>
            </a:p>
          </p:txBody>
        </p:sp>
        <p:sp>
          <p:nvSpPr>
            <p:cNvPr id="145" name="Google Shape;145;p8"/>
            <p:cNvSpPr/>
            <p:nvPr/>
          </p:nvSpPr>
          <p:spPr>
            <a:xfrm>
              <a:off x="4939486" y="891851"/>
              <a:ext cx="2741542" cy="1096617"/>
            </a:xfrm>
            <a:prstGeom prst="chevron">
              <a:avLst>
                <a:gd fmla="val 50000" name="adj"/>
              </a:avLst>
            </a:prstGeom>
            <a:solidFill>
              <a:srgbClr val="D9959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8"/>
            <p:cNvSpPr txBox="1"/>
            <p:nvPr/>
          </p:nvSpPr>
          <p:spPr>
            <a:xfrm>
              <a:off x="5487795" y="891851"/>
              <a:ext cx="1644925" cy="1096617"/>
            </a:xfrm>
            <a:prstGeom prst="rect">
              <a:avLst/>
            </a:prstGeom>
            <a:noFill/>
            <a:ln>
              <a:noFill/>
            </a:ln>
          </p:spPr>
          <p:txBody>
            <a:bodyPr anchorCtr="0" anchor="ctr" bIns="28000" lIns="84000" spcFirstLastPara="1" rIns="28000" wrap="square" tIns="28000">
              <a:noAutofit/>
            </a:bodyPr>
            <a:lstStyle/>
            <a:p>
              <a:pPr indent="0" lvl="0" marL="0" marR="0" rtl="0" algn="ctr">
                <a:lnSpc>
                  <a:spcPct val="90000"/>
                </a:lnSpc>
                <a:spcBef>
                  <a:spcPts val="0"/>
                </a:spcBef>
                <a:spcAft>
                  <a:spcPts val="0"/>
                </a:spcAft>
                <a:buClr>
                  <a:srgbClr val="7F7F7F"/>
                </a:buClr>
                <a:buSzPts val="2100"/>
                <a:buFont typeface="Quattrocento Sans"/>
                <a:buNone/>
              </a:pPr>
              <a:r>
                <a:rPr b="1" i="0" lang="pt-PT" sz="2100" u="none" cap="none" strike="noStrike">
                  <a:solidFill>
                    <a:srgbClr val="7F7F7F"/>
                  </a:solidFill>
                  <a:latin typeface="Quattrocento Sans"/>
                  <a:ea typeface="Quattrocento Sans"/>
                  <a:cs typeface="Quattrocento Sans"/>
                  <a:sym typeface="Quattrocento Sans"/>
                </a:rPr>
                <a:t>Estratégia empresarial</a:t>
              </a:r>
              <a:endParaRPr b="0" i="0" sz="1400" u="none" cap="none" strike="noStrike">
                <a:solidFill>
                  <a:srgbClr val="000000"/>
                </a:solidFill>
                <a:latin typeface="Arial"/>
                <a:ea typeface="Arial"/>
                <a:cs typeface="Arial"/>
                <a:sym typeface="Arial"/>
              </a:endParaRPr>
            </a:p>
          </p:txBody>
        </p:sp>
        <p:sp>
          <p:nvSpPr>
            <p:cNvPr id="147" name="Google Shape;147;p8"/>
            <p:cNvSpPr/>
            <p:nvPr/>
          </p:nvSpPr>
          <p:spPr>
            <a:xfrm>
              <a:off x="7406875" y="891851"/>
              <a:ext cx="2741542" cy="1096617"/>
            </a:xfrm>
            <a:prstGeom prst="chevron">
              <a:avLst>
                <a:gd fmla="val 50000" name="adj"/>
              </a:avLst>
            </a:prstGeom>
            <a:solidFill>
              <a:srgbClr val="D9959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8"/>
            <p:cNvSpPr txBox="1"/>
            <p:nvPr/>
          </p:nvSpPr>
          <p:spPr>
            <a:xfrm>
              <a:off x="7955184" y="891851"/>
              <a:ext cx="1644925" cy="1096617"/>
            </a:xfrm>
            <a:prstGeom prst="rect">
              <a:avLst/>
            </a:prstGeom>
            <a:noFill/>
            <a:ln>
              <a:noFill/>
            </a:ln>
          </p:spPr>
          <p:txBody>
            <a:bodyPr anchorCtr="0" anchor="ctr" bIns="28000" lIns="84000" spcFirstLastPara="1" rIns="28000" wrap="square" tIns="28000">
              <a:noAutofit/>
            </a:bodyPr>
            <a:lstStyle/>
            <a:p>
              <a:pPr indent="0" lvl="0" marL="0" marR="0" rtl="0" algn="ctr">
                <a:lnSpc>
                  <a:spcPct val="90000"/>
                </a:lnSpc>
                <a:spcBef>
                  <a:spcPts val="0"/>
                </a:spcBef>
                <a:spcAft>
                  <a:spcPts val="0"/>
                </a:spcAft>
                <a:buClr>
                  <a:srgbClr val="7F7F7F"/>
                </a:buClr>
                <a:buSzPts val="2100"/>
                <a:buFont typeface="Quattrocento Sans"/>
                <a:buNone/>
              </a:pPr>
              <a:r>
                <a:rPr b="1" i="0" lang="pt-PT" sz="2100" u="none" cap="none" strike="noStrike">
                  <a:solidFill>
                    <a:srgbClr val="7F7F7F"/>
                  </a:solidFill>
                  <a:latin typeface="Quattrocento Sans"/>
                  <a:ea typeface="Quattrocento Sans"/>
                  <a:cs typeface="Quattrocento Sans"/>
                  <a:sym typeface="Quattrocento Sans"/>
                </a:rPr>
                <a:t>Avaliação de projetos</a:t>
              </a:r>
              <a:endParaRPr b="0" i="0" sz="1400" u="none" cap="none" strike="noStrike">
                <a:solidFill>
                  <a:srgbClr val="000000"/>
                </a:solidFill>
                <a:latin typeface="Arial"/>
                <a:ea typeface="Arial"/>
                <a:cs typeface="Arial"/>
                <a:sym typeface="Arial"/>
              </a:endParaRPr>
            </a:p>
          </p:txBody>
        </p:sp>
      </p:grpSp>
      <p:sp>
        <p:nvSpPr>
          <p:cNvPr id="149" name="Google Shape;149;p8"/>
          <p:cNvSpPr txBox="1"/>
          <p:nvPr/>
        </p:nvSpPr>
        <p:spPr>
          <a:xfrm>
            <a:off x="838622" y="2852936"/>
            <a:ext cx="10945216" cy="42165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pt-PT" sz="2800" u="none" cap="none" strike="noStrike">
                <a:solidFill>
                  <a:srgbClr val="595959"/>
                </a:solidFill>
                <a:latin typeface="Quattrocento Sans"/>
                <a:ea typeface="Quattrocento Sans"/>
                <a:cs typeface="Quattrocento Sans"/>
                <a:sym typeface="Quattrocento Sans"/>
              </a:rPr>
              <a:t>Trabalhos</a:t>
            </a:r>
            <a:endParaRPr b="1" i="0" sz="2400" u="none" cap="none" strike="noStrike">
              <a:solidFill>
                <a:srgbClr val="595959"/>
              </a:solidFill>
              <a:latin typeface="Quattrocento Sans"/>
              <a:ea typeface="Quattrocento Sans"/>
              <a:cs typeface="Quattrocento Sans"/>
              <a:sym typeface="Quattrocento Sans"/>
            </a:endParaRPr>
          </a:p>
          <a:p>
            <a:pPr indent="-342900" lvl="0" marL="342900" marR="0" rtl="0" algn="l">
              <a:lnSpc>
                <a:spcPct val="100000"/>
              </a:lnSpc>
              <a:spcBef>
                <a:spcPts val="0"/>
              </a:spcBef>
              <a:spcAft>
                <a:spcPts val="0"/>
              </a:spcAft>
              <a:buClr>
                <a:srgbClr val="595959"/>
              </a:buClr>
              <a:buSzPts val="2400"/>
              <a:buFont typeface="Arial"/>
              <a:buChar char="•"/>
            </a:pPr>
            <a:r>
              <a:rPr b="1" i="0" lang="pt-PT" sz="2400" u="none" cap="none" strike="noStrike">
                <a:solidFill>
                  <a:srgbClr val="595959"/>
                </a:solidFill>
                <a:latin typeface="Quattrocento Sans"/>
                <a:ea typeface="Quattrocento Sans"/>
                <a:cs typeface="Quattrocento Sans"/>
                <a:sym typeface="Quattrocento Sans"/>
              </a:rPr>
              <a:t>Grupos: Nomes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595959"/>
              </a:buClr>
              <a:buSzPts val="2400"/>
              <a:buFont typeface="Arial"/>
              <a:buChar char="•"/>
            </a:pPr>
            <a:r>
              <a:rPr b="1" i="0" lang="pt-PT" sz="2400" u="none" cap="none" strike="noStrike">
                <a:solidFill>
                  <a:srgbClr val="595959"/>
                </a:solidFill>
                <a:latin typeface="Quattrocento Sans"/>
                <a:ea typeface="Quattrocento Sans"/>
                <a:cs typeface="Quattrocento Sans"/>
                <a:sym typeface="Quattrocento Sans"/>
              </a:rPr>
              <a:t>Proposta de negócio</a:t>
            </a:r>
            <a:endParaRPr b="0" i="0" sz="14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Negócios do setor (agricultura, ambiente, produção alimentar,...)</a:t>
            </a:r>
            <a:endParaRPr b="0" i="0" sz="14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Focados numa atividade concreta na cadeia de valor</a:t>
            </a:r>
            <a:endParaRPr b="0" i="0" sz="14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Produtos ou serviços, de preferência dirigido ao consumidor final ou a agricultores</a:t>
            </a:r>
            <a:endParaRPr b="0" i="0" sz="1400" u="none" cap="none" strike="noStrike">
              <a:solidFill>
                <a:srgbClr val="000000"/>
              </a:solidFill>
              <a:latin typeface="Arial"/>
              <a:ea typeface="Arial"/>
              <a:cs typeface="Arial"/>
              <a:sym typeface="Arial"/>
            </a:endParaRPr>
          </a:p>
          <a:p>
            <a:pPr indent="-342900" lvl="1" marL="800100" marR="0" rtl="0" algn="l">
              <a:lnSpc>
                <a:spcPct val="100000"/>
              </a:lnSpc>
              <a:spcBef>
                <a:spcPts val="0"/>
              </a:spcBef>
              <a:spcAft>
                <a:spcPts val="0"/>
              </a:spcAft>
              <a:buClr>
                <a:srgbClr val="595959"/>
              </a:buClr>
              <a:buSzPts val="2400"/>
              <a:buFont typeface="Arial"/>
              <a:buChar char="•"/>
            </a:pPr>
            <a:r>
              <a:rPr b="0" i="0" lang="pt-PT" sz="2400" u="none" cap="none" strike="noStrike">
                <a:solidFill>
                  <a:srgbClr val="595959"/>
                </a:solidFill>
                <a:latin typeface="Quattrocento Sans"/>
                <a:ea typeface="Quattrocento Sans"/>
                <a:cs typeface="Quattrocento Sans"/>
                <a:sym typeface="Quattrocento Sans"/>
              </a:rPr>
              <a:t>Simplifiquem e escolham temas que gostem e sobre os quais tenham informação</a:t>
            </a:r>
            <a:endParaRPr b="0" i="0" sz="1400" u="none" cap="none" strike="noStrike">
              <a:solidFill>
                <a:srgbClr val="000000"/>
              </a:solidFill>
              <a:latin typeface="Arial"/>
              <a:ea typeface="Arial"/>
              <a:cs typeface="Arial"/>
              <a:sym typeface="Arial"/>
            </a:endParaRPr>
          </a:p>
          <a:p>
            <a:pPr indent="-190500" lvl="1" marL="800100" marR="0" rtl="0" algn="l">
              <a:lnSpc>
                <a:spcPct val="100000"/>
              </a:lnSpc>
              <a:spcBef>
                <a:spcPts val="0"/>
              </a:spcBef>
              <a:spcAft>
                <a:spcPts val="0"/>
              </a:spcAft>
              <a:buClr>
                <a:schemeClr val="dk1"/>
              </a:buClr>
              <a:buSzPts val="2400"/>
              <a:buFont typeface="Arial"/>
              <a:buNone/>
            </a:pPr>
            <a:r>
              <a:t/>
            </a:r>
            <a:endParaRPr b="0" i="0" sz="2400" u="none" cap="none" strike="noStrike">
              <a:solidFill>
                <a:srgbClr val="595959"/>
              </a:solidFill>
              <a:latin typeface="Quattrocento Sans"/>
              <a:ea typeface="Quattrocento Sans"/>
              <a:cs typeface="Quattrocento Sans"/>
              <a:sym typeface="Quattrocento Sans"/>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595959"/>
              </a:solidFill>
              <a:latin typeface="Quattrocento Sans"/>
              <a:ea typeface="Quattrocento Sans"/>
              <a:cs typeface="Quattrocento Sans"/>
              <a:sym typeface="Quattrocento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1"/>
          <p:cNvSpPr txBox="1"/>
          <p:nvPr/>
        </p:nvSpPr>
        <p:spPr>
          <a:xfrm>
            <a:off x="50925" y="188641"/>
            <a:ext cx="5424883"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Estratégia empresarial</a:t>
            </a:r>
            <a:endParaRPr b="0" i="0" sz="1400" u="none" cap="none" strike="noStrike">
              <a:solidFill>
                <a:srgbClr val="000000"/>
              </a:solidFill>
              <a:latin typeface="Arial"/>
              <a:ea typeface="Arial"/>
              <a:cs typeface="Arial"/>
              <a:sym typeface="Arial"/>
            </a:endParaRPr>
          </a:p>
        </p:txBody>
      </p:sp>
      <p:sp>
        <p:nvSpPr>
          <p:cNvPr id="156" name="Google Shape;156;p11"/>
          <p:cNvSpPr txBox="1"/>
          <p:nvPr/>
        </p:nvSpPr>
        <p:spPr>
          <a:xfrm>
            <a:off x="694607" y="1484784"/>
            <a:ext cx="10513200" cy="3216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152400" lvl="0" marL="285750" marR="0" rtl="0" algn="l">
              <a:lnSpc>
                <a:spcPct val="100000"/>
              </a:lnSpc>
              <a:spcBef>
                <a:spcPts val="0"/>
              </a:spcBef>
              <a:spcAft>
                <a:spcPts val="0"/>
              </a:spcAft>
              <a:buClr>
                <a:schemeClr val="dk1"/>
              </a:buClr>
              <a:buSzPts val="2100"/>
              <a:buFont typeface="Arial"/>
              <a:buNone/>
            </a:pPr>
            <a:r>
              <a:t/>
            </a:r>
            <a:endParaRPr b="1" i="0" sz="21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100"/>
              <a:buFont typeface="Arial"/>
              <a:buChar char="•"/>
            </a:pPr>
            <a:r>
              <a:rPr b="1" i="0" lang="pt-PT" sz="2100" u="none" cap="none" strike="noStrike">
                <a:solidFill>
                  <a:srgbClr val="595959"/>
                </a:solidFill>
                <a:latin typeface="Quattrocento Sans"/>
                <a:ea typeface="Quattrocento Sans"/>
                <a:cs typeface="Quattrocento Sans"/>
                <a:sym typeface="Quattrocento Sans"/>
              </a:rPr>
              <a:t>Entrevistas</a:t>
            </a:r>
            <a:r>
              <a:rPr b="0" i="0" lang="pt-PT" sz="2100" u="none" cap="none" strike="noStrike">
                <a:solidFill>
                  <a:srgbClr val="595959"/>
                </a:solidFill>
                <a:latin typeface="Quattrocento Sans"/>
                <a:ea typeface="Quattrocento Sans"/>
                <a:cs typeface="Quattrocento Sans"/>
                <a:sym typeface="Quattrocento Sans"/>
              </a:rPr>
              <a:t>: 8 a 10 - a cada semana os grupos terão de realizar entrevistas para poderem validar as suas hipóteses em cada um dos blocos da Tela do Modelo de Negócio (e.g. validação do bloco “Proposta de Valor”)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100"/>
              <a:buFont typeface="Arial"/>
              <a:buChar char="•"/>
            </a:pPr>
            <a:r>
              <a:rPr b="1" i="0" lang="pt-PT" sz="2100" u="none" cap="none" strike="noStrike">
                <a:solidFill>
                  <a:srgbClr val="595959"/>
                </a:solidFill>
                <a:latin typeface="Quattrocento Sans"/>
                <a:ea typeface="Quattrocento Sans"/>
                <a:cs typeface="Quattrocento Sans"/>
                <a:sym typeface="Quattrocento Sans"/>
              </a:rPr>
              <a:t>Na aula prática: </a:t>
            </a:r>
            <a:r>
              <a:rPr b="0" i="0" lang="pt-PT" sz="2100" u="none" cap="none" strike="noStrike">
                <a:solidFill>
                  <a:srgbClr val="595959"/>
                </a:solidFill>
                <a:latin typeface="Quattrocento Sans"/>
                <a:ea typeface="Quattrocento Sans"/>
                <a:cs typeface="Quattrocento Sans"/>
                <a:sym typeface="Quattrocento Sans"/>
              </a:rPr>
              <a:t>compilar o trabalho efetuado durante a semana e atualizar a tela do modelo de negócios</a:t>
            </a:r>
            <a:endParaRPr b="0" i="0" sz="1400" u="none" cap="none" strike="noStrike">
              <a:solidFill>
                <a:srgbClr val="000000"/>
              </a:solidFill>
              <a:latin typeface="Arial"/>
              <a:ea typeface="Arial"/>
              <a:cs typeface="Arial"/>
              <a:sym typeface="Arial"/>
            </a:endParaRPr>
          </a:p>
          <a:p>
            <a:pPr indent="-152400" lvl="0" marL="285750" marR="0" rtl="0" algn="l">
              <a:lnSpc>
                <a:spcPct val="100000"/>
              </a:lnSpc>
              <a:spcBef>
                <a:spcPts val="0"/>
              </a:spcBef>
              <a:spcAft>
                <a:spcPts val="0"/>
              </a:spcAft>
              <a:buClr>
                <a:schemeClr val="dk1"/>
              </a:buClr>
              <a:buSzPts val="2100"/>
              <a:buFont typeface="Arial"/>
              <a:buNone/>
            </a:pPr>
            <a:r>
              <a:t/>
            </a:r>
            <a:endParaRPr b="1" i="0" sz="2100" u="none" cap="none" strike="noStrike">
              <a:solidFill>
                <a:srgbClr val="595959"/>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rgbClr val="595959"/>
              </a:buClr>
              <a:buSzPts val="2100"/>
              <a:buFont typeface="Arial"/>
              <a:buChar char="•"/>
            </a:pPr>
            <a:r>
              <a:rPr b="1" i="0" lang="pt-PT" sz="2100" u="none" cap="none" strike="noStrike">
                <a:solidFill>
                  <a:srgbClr val="595959"/>
                </a:solidFill>
                <a:latin typeface="Quattrocento Sans"/>
                <a:ea typeface="Quattrocento Sans"/>
                <a:cs typeface="Quattrocento Sans"/>
                <a:sym typeface="Quattrocento Sans"/>
              </a:rPr>
              <a:t>Após a aula prática: </a:t>
            </a:r>
            <a:r>
              <a:rPr b="0" i="0" lang="pt-PT" sz="2100" u="none" cap="none" strike="noStrike">
                <a:solidFill>
                  <a:srgbClr val="595959"/>
                </a:solidFill>
                <a:latin typeface="Quattrocento Sans"/>
                <a:ea typeface="Quattrocento Sans"/>
                <a:cs typeface="Quattrocento Sans"/>
                <a:sym typeface="Quattrocento Sans"/>
              </a:rPr>
              <a:t>fazer upload na pasta Google da apresentação da semana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pic>
        <p:nvPicPr>
          <p:cNvPr id="161" name="Google Shape;161;p12"/>
          <p:cNvPicPr preferRelativeResize="0"/>
          <p:nvPr/>
        </p:nvPicPr>
        <p:blipFill rotWithShape="1">
          <a:blip r:embed="rId3">
            <a:alphaModFix/>
          </a:blip>
          <a:srcRect b="0" l="0" r="0" t="0"/>
          <a:stretch/>
        </p:blipFill>
        <p:spPr>
          <a:xfrm>
            <a:off x="3790950" y="1196752"/>
            <a:ext cx="8097490" cy="5206822"/>
          </a:xfrm>
          <a:prstGeom prst="rect">
            <a:avLst/>
          </a:prstGeom>
          <a:noFill/>
          <a:ln>
            <a:noFill/>
          </a:ln>
        </p:spPr>
      </p:pic>
      <p:sp>
        <p:nvSpPr>
          <p:cNvPr id="162" name="Google Shape;162;p12"/>
          <p:cNvSpPr txBox="1"/>
          <p:nvPr/>
        </p:nvSpPr>
        <p:spPr>
          <a:xfrm>
            <a:off x="50925" y="188641"/>
            <a:ext cx="5424883"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pt-PT" sz="3200" u="none" cap="none" strike="noStrike">
                <a:solidFill>
                  <a:srgbClr val="7F7F7F"/>
                </a:solidFill>
                <a:latin typeface="Verdana"/>
                <a:ea typeface="Verdana"/>
                <a:cs typeface="Verdana"/>
                <a:sym typeface="Verdana"/>
              </a:rPr>
              <a:t>Estratégia empresarial</a:t>
            </a:r>
            <a:endParaRPr b="0" i="0" sz="1400" u="none" cap="none" strike="noStrike">
              <a:solidFill>
                <a:srgbClr val="000000"/>
              </a:solidFill>
              <a:latin typeface="Arial"/>
              <a:ea typeface="Arial"/>
              <a:cs typeface="Arial"/>
              <a:sym typeface="Arial"/>
            </a:endParaRPr>
          </a:p>
        </p:txBody>
      </p:sp>
      <p:sp>
        <p:nvSpPr>
          <p:cNvPr id="163" name="Google Shape;163;p12"/>
          <p:cNvSpPr txBox="1"/>
          <p:nvPr/>
        </p:nvSpPr>
        <p:spPr>
          <a:xfrm>
            <a:off x="190550" y="1340768"/>
            <a:ext cx="7920880" cy="4293483"/>
          </a:xfrm>
          <a:prstGeom prst="rect">
            <a:avLst/>
          </a:prstGeom>
          <a:solidFill>
            <a:schemeClr val="lt1">
              <a:alpha val="84705"/>
            </a:schemeClr>
          </a:solid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2100"/>
              <a:buFont typeface="Arial"/>
              <a:buChar char="•"/>
            </a:pPr>
            <a:r>
              <a:rPr b="1" i="0" lang="pt-PT" sz="2100" u="none" cap="none" strike="noStrike">
                <a:solidFill>
                  <a:schemeClr val="dk1"/>
                </a:solidFill>
                <a:latin typeface="Quattrocento Sans"/>
                <a:ea typeface="Quattrocento Sans"/>
                <a:cs typeface="Quattrocento Sans"/>
                <a:sym typeface="Quattrocento Sans"/>
              </a:rPr>
              <a:t>Slide 1: </a:t>
            </a:r>
            <a:r>
              <a:rPr b="0" i="0" lang="pt-PT" sz="2100" u="none" cap="none" strike="noStrike">
                <a:solidFill>
                  <a:schemeClr val="dk1"/>
                </a:solidFill>
                <a:latin typeface="Quattrocento Sans"/>
                <a:ea typeface="Quattrocento Sans"/>
                <a:cs typeface="Quattrocento Sans"/>
                <a:sym typeface="Quattrocento Sans"/>
              </a:rPr>
              <a:t>Capa (Título do projeto / Descrição sucinta / Nº do Grupo / Nomes / Entrevistas feitas na semana / Entrevistas totais)</a:t>
            </a:r>
            <a:endParaRPr b="0" i="0" sz="1400" u="none" cap="none" strike="noStrike">
              <a:solidFill>
                <a:srgbClr val="000000"/>
              </a:solidFill>
              <a:latin typeface="Arial"/>
              <a:ea typeface="Arial"/>
              <a:cs typeface="Arial"/>
              <a:sym typeface="Arial"/>
            </a:endParaRPr>
          </a:p>
          <a:p>
            <a:pPr indent="-152400" lvl="0" marL="28575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chemeClr val="dk1"/>
              </a:buClr>
              <a:buSzPts val="2100"/>
              <a:buFont typeface="Arial"/>
              <a:buChar char="•"/>
            </a:pPr>
            <a:r>
              <a:rPr b="1" i="0" lang="pt-PT" sz="2100" u="none" cap="none" strike="noStrike">
                <a:solidFill>
                  <a:schemeClr val="dk1"/>
                </a:solidFill>
                <a:latin typeface="Quattrocento Sans"/>
                <a:ea typeface="Quattrocento Sans"/>
                <a:cs typeface="Quattrocento Sans"/>
                <a:sym typeface="Quattrocento Sans"/>
              </a:rPr>
              <a:t>Slide 2: </a:t>
            </a:r>
            <a:r>
              <a:rPr b="0" i="0" lang="pt-PT" sz="2100" u="none" cap="none" strike="noStrike">
                <a:solidFill>
                  <a:schemeClr val="dk1"/>
                </a:solidFill>
                <a:latin typeface="Quattrocento Sans"/>
                <a:ea typeface="Quattrocento Sans"/>
                <a:cs typeface="Quattrocento Sans"/>
                <a:sym typeface="Quattrocento Sans"/>
              </a:rPr>
              <a:t>Tela do modelo de negócios (</a:t>
            </a:r>
            <a:r>
              <a:rPr b="1" i="0" lang="pt-PT" sz="2100" u="none" cap="none" strike="noStrike">
                <a:solidFill>
                  <a:schemeClr val="dk1"/>
                </a:solidFill>
                <a:latin typeface="Quattrocento Sans"/>
                <a:ea typeface="Quattrocento Sans"/>
                <a:cs typeface="Quattrocento Sans"/>
                <a:sym typeface="Quattrocento Sans"/>
              </a:rPr>
              <a:t>todas as mudanças devem estar realçadas a vermelho</a:t>
            </a:r>
            <a:r>
              <a:rPr b="0" i="0" lang="pt-PT" sz="2100" u="none" cap="none" strike="noStrike">
                <a:solidFill>
                  <a:schemeClr val="dk1"/>
                </a:solidFill>
                <a:latin typeface="Quattrocento Sans"/>
                <a:ea typeface="Quattrocento Sans"/>
                <a:cs typeface="Quattrocento Sans"/>
                <a:sym typeface="Quattrocento Sans"/>
              </a:rPr>
              <a:t>)</a:t>
            </a:r>
            <a:endParaRPr b="1" i="0" sz="2100" u="none" cap="none" strike="noStrike">
              <a:solidFill>
                <a:schemeClr val="dk1"/>
              </a:solidFill>
              <a:latin typeface="Quattrocento Sans"/>
              <a:ea typeface="Quattrocento Sans"/>
              <a:cs typeface="Quattrocento Sans"/>
              <a:sym typeface="Quattrocento Sans"/>
            </a:endParaRPr>
          </a:p>
          <a:p>
            <a:pPr indent="-152400" lvl="0" marL="28575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chemeClr val="dk1"/>
              </a:buClr>
              <a:buSzPts val="2100"/>
              <a:buFont typeface="Arial"/>
              <a:buChar char="•"/>
            </a:pPr>
            <a:r>
              <a:rPr b="1" i="0" lang="pt-PT" sz="2100" u="none" cap="none" strike="noStrike">
                <a:solidFill>
                  <a:schemeClr val="dk1"/>
                </a:solidFill>
                <a:latin typeface="Quattrocento Sans"/>
                <a:ea typeface="Quattrocento Sans"/>
                <a:cs typeface="Quattrocento Sans"/>
                <a:sym typeface="Quattrocento Sans"/>
              </a:rPr>
              <a:t>Slide 3: </a:t>
            </a:r>
            <a:r>
              <a:rPr b="0" i="0" lang="pt-PT" sz="2100" u="none" cap="none" strike="noStrike">
                <a:solidFill>
                  <a:schemeClr val="dk1"/>
                </a:solidFill>
                <a:latin typeface="Quattrocento Sans"/>
                <a:ea typeface="Quattrocento Sans"/>
                <a:cs typeface="Quattrocento Sans"/>
                <a:sym typeface="Quattrocento Sans"/>
              </a:rPr>
              <a:t>Descrever e analisar o(s) tema(s) abordado(s)</a:t>
            </a:r>
            <a:endParaRPr b="1" i="0" sz="2100" u="none" cap="none" strike="noStrike">
              <a:solidFill>
                <a:schemeClr val="dk1"/>
              </a:solidFill>
              <a:latin typeface="Quattrocento Sans"/>
              <a:ea typeface="Quattrocento Sans"/>
              <a:cs typeface="Quattrocento Sans"/>
              <a:sym typeface="Quattrocento Sans"/>
            </a:endParaRPr>
          </a:p>
          <a:p>
            <a:pPr indent="-152400" lvl="0" marL="28575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chemeClr val="dk1"/>
              </a:buClr>
              <a:buSzPts val="2100"/>
              <a:buFont typeface="Arial"/>
              <a:buChar char="•"/>
            </a:pPr>
            <a:r>
              <a:rPr b="1" i="0" lang="pt-PT" sz="2100" u="none" cap="none" strike="noStrike">
                <a:solidFill>
                  <a:schemeClr val="dk1"/>
                </a:solidFill>
                <a:latin typeface="Quattrocento Sans"/>
                <a:ea typeface="Quattrocento Sans"/>
                <a:cs typeface="Quattrocento Sans"/>
                <a:sym typeface="Quattrocento Sans"/>
              </a:rPr>
              <a:t>Slide 4: </a:t>
            </a:r>
            <a:r>
              <a:rPr b="0" i="0" lang="pt-PT" sz="2100" u="none" cap="none" strike="noStrike">
                <a:solidFill>
                  <a:schemeClr val="dk1"/>
                </a:solidFill>
                <a:latin typeface="Quattrocento Sans"/>
                <a:ea typeface="Quattrocento Sans"/>
                <a:cs typeface="Quattrocento Sans"/>
                <a:sym typeface="Quattrocento Sans"/>
              </a:rPr>
              <a:t>O que foi feito para a validação do(s) bloco(s) em questão (e.g. segmento de clientes)</a:t>
            </a:r>
            <a:endParaRPr b="1" i="0" sz="2100" u="none" cap="none" strike="noStrike">
              <a:solidFill>
                <a:schemeClr val="dk1"/>
              </a:solidFill>
              <a:latin typeface="Quattrocento Sans"/>
              <a:ea typeface="Quattrocento Sans"/>
              <a:cs typeface="Quattrocento Sans"/>
              <a:sym typeface="Quattrocento Sans"/>
            </a:endParaRPr>
          </a:p>
          <a:p>
            <a:pPr indent="-152400" lvl="0" marL="285750" marR="0" rtl="0" algn="l">
              <a:lnSpc>
                <a:spcPct val="100000"/>
              </a:lnSpc>
              <a:spcBef>
                <a:spcPts val="0"/>
              </a:spcBef>
              <a:spcAft>
                <a:spcPts val="0"/>
              </a:spcAft>
              <a:buClr>
                <a:schemeClr val="dk1"/>
              </a:buClr>
              <a:buSzPts val="2100"/>
              <a:buFont typeface="Arial"/>
              <a:buNone/>
            </a:pPr>
            <a:r>
              <a:t/>
            </a:r>
            <a:endParaRPr b="0" i="0" sz="2100" u="none" cap="none" strike="noStrike">
              <a:solidFill>
                <a:schemeClr val="dk1"/>
              </a:solidFill>
              <a:latin typeface="Quattrocento Sans"/>
              <a:ea typeface="Quattrocento Sans"/>
              <a:cs typeface="Quattrocento Sans"/>
              <a:sym typeface="Quattrocento Sans"/>
            </a:endParaRPr>
          </a:p>
          <a:p>
            <a:pPr indent="-285750" lvl="0" marL="285750" marR="0" rtl="0" algn="l">
              <a:lnSpc>
                <a:spcPct val="100000"/>
              </a:lnSpc>
              <a:spcBef>
                <a:spcPts val="0"/>
              </a:spcBef>
              <a:spcAft>
                <a:spcPts val="0"/>
              </a:spcAft>
              <a:buClr>
                <a:schemeClr val="dk1"/>
              </a:buClr>
              <a:buSzPts val="2100"/>
              <a:buFont typeface="Arial"/>
              <a:buChar char="•"/>
            </a:pPr>
            <a:r>
              <a:rPr b="1" i="0" lang="pt-PT" sz="2100" u="none" cap="none" strike="noStrike">
                <a:solidFill>
                  <a:schemeClr val="dk1"/>
                </a:solidFill>
                <a:latin typeface="Quattrocento Sans"/>
                <a:ea typeface="Quattrocento Sans"/>
                <a:cs typeface="Quattrocento Sans"/>
                <a:sym typeface="Quattrocento Sans"/>
              </a:rPr>
              <a:t>Slide 5: </a:t>
            </a:r>
            <a:r>
              <a:rPr b="0" i="0" lang="pt-PT" sz="2100" u="none" cap="none" strike="noStrike">
                <a:solidFill>
                  <a:schemeClr val="dk1"/>
                </a:solidFill>
                <a:latin typeface="Quattrocento Sans"/>
                <a:ea typeface="Quattrocento Sans"/>
                <a:cs typeface="Quattrocento Sans"/>
                <a:sym typeface="Quattrocento Sans"/>
              </a:rPr>
              <a:t>Conclusões / o que aprenderam</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0" st="0"/>
                                            </p:txEl>
                                          </p:spTgt>
                                        </p:tgtEl>
                                      </p:cBhvr>
                                    </p:animEffect>
                                    <p:set>
                                      <p:cBhvr>
                                        <p:cTn dur="1" fill="hold">
                                          <p:stCondLst>
                                            <p:cond delay="500"/>
                                          </p:stCondLst>
                                        </p:cTn>
                                        <p:tgtEl>
                                          <p:spTgt spid="163">
                                            <p:txEl>
                                              <p:pRg end="0" st="0"/>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1" st="1"/>
                                            </p:txEl>
                                          </p:spTgt>
                                        </p:tgtEl>
                                      </p:cBhvr>
                                    </p:animEffect>
                                    <p:set>
                                      <p:cBhvr>
                                        <p:cTn dur="1" fill="hold">
                                          <p:stCondLst>
                                            <p:cond delay="500"/>
                                          </p:stCondLst>
                                        </p:cTn>
                                        <p:tgtEl>
                                          <p:spTgt spid="163">
                                            <p:txEl>
                                              <p:pRg end="1" st="1"/>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2" st="2"/>
                                            </p:txEl>
                                          </p:spTgt>
                                        </p:tgtEl>
                                      </p:cBhvr>
                                    </p:animEffect>
                                    <p:set>
                                      <p:cBhvr>
                                        <p:cTn dur="1" fill="hold">
                                          <p:stCondLst>
                                            <p:cond delay="500"/>
                                          </p:stCondLst>
                                        </p:cTn>
                                        <p:tgtEl>
                                          <p:spTgt spid="163">
                                            <p:txEl>
                                              <p:pRg end="2" st="2"/>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3" st="3"/>
                                            </p:txEl>
                                          </p:spTgt>
                                        </p:tgtEl>
                                      </p:cBhvr>
                                    </p:animEffect>
                                    <p:set>
                                      <p:cBhvr>
                                        <p:cTn dur="1" fill="hold">
                                          <p:stCondLst>
                                            <p:cond delay="500"/>
                                          </p:stCondLst>
                                        </p:cTn>
                                        <p:tgtEl>
                                          <p:spTgt spid="163">
                                            <p:txEl>
                                              <p:pRg end="3" st="3"/>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4" st="4"/>
                                            </p:txEl>
                                          </p:spTgt>
                                        </p:tgtEl>
                                      </p:cBhvr>
                                    </p:animEffect>
                                    <p:set>
                                      <p:cBhvr>
                                        <p:cTn dur="1" fill="hold">
                                          <p:stCondLst>
                                            <p:cond delay="500"/>
                                          </p:stCondLst>
                                        </p:cTn>
                                        <p:tgtEl>
                                          <p:spTgt spid="163">
                                            <p:txEl>
                                              <p:pRg end="4" st="4"/>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5" st="5"/>
                                            </p:txEl>
                                          </p:spTgt>
                                        </p:tgtEl>
                                      </p:cBhvr>
                                    </p:animEffect>
                                    <p:set>
                                      <p:cBhvr>
                                        <p:cTn dur="1" fill="hold">
                                          <p:stCondLst>
                                            <p:cond delay="500"/>
                                          </p:stCondLst>
                                        </p:cTn>
                                        <p:tgtEl>
                                          <p:spTgt spid="163">
                                            <p:txEl>
                                              <p:pRg end="5" st="5"/>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6" st="6"/>
                                            </p:txEl>
                                          </p:spTgt>
                                        </p:tgtEl>
                                      </p:cBhvr>
                                    </p:animEffect>
                                    <p:set>
                                      <p:cBhvr>
                                        <p:cTn dur="1" fill="hold">
                                          <p:stCondLst>
                                            <p:cond delay="500"/>
                                          </p:stCondLst>
                                        </p:cTn>
                                        <p:tgtEl>
                                          <p:spTgt spid="163">
                                            <p:txEl>
                                              <p:pRg end="6" st="6"/>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7" st="7"/>
                                            </p:txEl>
                                          </p:spTgt>
                                        </p:tgtEl>
                                      </p:cBhvr>
                                    </p:animEffect>
                                    <p:set>
                                      <p:cBhvr>
                                        <p:cTn dur="1" fill="hold">
                                          <p:stCondLst>
                                            <p:cond delay="500"/>
                                          </p:stCondLst>
                                        </p:cTn>
                                        <p:tgtEl>
                                          <p:spTgt spid="163">
                                            <p:txEl>
                                              <p:pRg end="7" st="7"/>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63">
                                            <p:txEl>
                                              <p:pRg end="8" st="8"/>
                                            </p:txEl>
                                          </p:spTgt>
                                        </p:tgtEl>
                                      </p:cBhvr>
                                    </p:animEffect>
                                    <p:set>
                                      <p:cBhvr>
                                        <p:cTn dur="1" fill="hold">
                                          <p:stCondLst>
                                            <p:cond delay="500"/>
                                          </p:stCondLst>
                                        </p:cTn>
                                        <p:tgtEl>
                                          <p:spTgt spid="163">
                                            <p:txEl>
                                              <p:pRg end="8" st="8"/>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1"/>
                                        </p:tgtEl>
                                        <p:attrNameLst>
                                          <p:attrName>style.visibility</p:attrName>
                                        </p:attrNameLst>
                                      </p:cBhvr>
                                      <p:to>
                                        <p:strVal val="visible"/>
                                      </p:to>
                                    </p:set>
                                    <p:anim calcmode="lin" valueType="num">
                                      <p:cBhvr additive="base">
                                        <p:cTn dur="500"/>
                                        <p:tgtEl>
                                          <p:spTgt spid="16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xit" presetID="2" presetSubtype="4">
                                  <p:stCondLst>
                                    <p:cond delay="0"/>
                                  </p:stCondLst>
                                  <p:childTnLst>
                                    <p:anim calcmode="lin" valueType="num">
                                      <p:cBhvr additive="base">
                                        <p:cTn dur="500"/>
                                        <p:tgtEl>
                                          <p:spTgt spid="161"/>
                                        </p:tgtEl>
                                        <p:attrNameLst>
                                          <p:attrName>ppt_y</p:attrName>
                                        </p:attrNameLst>
                                      </p:cBhvr>
                                      <p:tavLst>
                                        <p:tav fmla="" tm="0">
                                          <p:val>
                                            <p:strVal val="#ppt_y"/>
                                          </p:val>
                                        </p:tav>
                                        <p:tav fmla="" tm="100000">
                                          <p:val>
                                            <p:strVal val="#ppt_y+1"/>
                                          </p:val>
                                        </p:tav>
                                      </p:tavLst>
                                    </p:anim>
                                    <p:set>
                                      <p:cBhvr>
                                        <p:cTn dur="1" fill="hold">
                                          <p:stCondLst>
                                            <p:cond delay="500"/>
                                          </p:stCondLst>
                                        </p:cTn>
                                        <p:tgtEl>
                                          <p:spTgt spid="161"/>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2015-01-14T17:13:31Z</dcterms:created>
  <dc:creator>Sofia Melvill</dc:creator>
</cp:coreProperties>
</file>